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84" r:id="rId2"/>
    <p:sldId id="285" r:id="rId3"/>
    <p:sldId id="286" r:id="rId4"/>
    <p:sldId id="287" r:id="rId5"/>
    <p:sldId id="317" r:id="rId6"/>
    <p:sldId id="289" r:id="rId7"/>
    <p:sldId id="290" r:id="rId8"/>
    <p:sldId id="307" r:id="rId9"/>
    <p:sldId id="308" r:id="rId10"/>
    <p:sldId id="309" r:id="rId11"/>
    <p:sldId id="310" r:id="rId12"/>
    <p:sldId id="311" r:id="rId13"/>
    <p:sldId id="312" r:id="rId14"/>
    <p:sldId id="313" r:id="rId15"/>
    <p:sldId id="304" r:id="rId16"/>
    <p:sldId id="306" r:id="rId17"/>
  </p:sldIdLst>
  <p:sldSz cx="9144000" cy="6858000" type="screen4x3"/>
  <p:notesSz cx="6797675" cy="9926638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AAAAF5"/>
    <a:srgbClr val="1F1FE5"/>
    <a:srgbClr val="F1F6D4"/>
    <a:srgbClr val="CCFFFF"/>
    <a:srgbClr val="0066FF"/>
    <a:srgbClr val="33CCFF"/>
    <a:srgbClr val="FC00BF"/>
    <a:srgbClr val="E302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89427" autoAdjust="0"/>
  </p:normalViewPr>
  <p:slideViewPr>
    <p:cSldViewPr>
      <p:cViewPr>
        <p:scale>
          <a:sx n="60" d="100"/>
          <a:sy n="60" d="100"/>
        </p:scale>
        <p:origin x="-157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346" cy="4960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760" y="0"/>
            <a:ext cx="2945346" cy="4960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D0132-86E3-4D8F-BE24-E88D71740B16}" type="datetimeFigureOut">
              <a:rPr lang="de-DE" smtClean="0"/>
              <a:pPr/>
              <a:t>29.11.2020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919"/>
            <a:ext cx="2945346" cy="4960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760" y="9428919"/>
            <a:ext cx="2945346" cy="4960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336444-A294-42E0-B974-316CF4F30C5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476" tIns="47238" rIns="94476" bIns="47238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476" tIns="47238" rIns="94476" bIns="47238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59350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15154"/>
            <a:ext cx="4984962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476" tIns="47238" rIns="94476" bIns="472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0306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476" tIns="47238" rIns="94476" bIns="47238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476" tIns="47238" rIns="94476" bIns="47238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D638255-31E9-4C72-9FDF-363F44A0CB4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C7267124-BBCD-4775-92A8-AEF52F1868F4}" type="slidenum">
              <a:rPr lang="de-DE" altLang="de-DE" smtClean="0"/>
              <a:pPr/>
              <a:t>1</a:t>
            </a:fld>
            <a:endParaRPr lang="de-DE" altLang="de-DE" smtClean="0"/>
          </a:p>
        </p:txBody>
      </p:sp>
      <p:sp>
        <p:nvSpPr>
          <p:cNvPr id="33795" name="Text Box 1"/>
          <p:cNvSpPr txBox="1">
            <a:spLocks noChangeArrowheads="1"/>
          </p:cNvSpPr>
          <p:nvPr/>
        </p:nvSpPr>
        <p:spPr bwMode="auto">
          <a:xfrm>
            <a:off x="3850761" y="9428919"/>
            <a:ext cx="2946915" cy="49771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9994" tIns="46797" rIns="89994" bIns="46797" anchor="b"/>
          <a:lstStyle/>
          <a:p>
            <a:pPr algn="r" eaLnBrk="1" hangingPunct="1">
              <a:buSzPct val="100000"/>
              <a:tabLst>
                <a:tab pos="0" algn="l"/>
                <a:tab pos="914337" algn="l"/>
                <a:tab pos="1828674" algn="l"/>
                <a:tab pos="2743011" algn="l"/>
                <a:tab pos="3657347" algn="l"/>
                <a:tab pos="4571685" algn="l"/>
                <a:tab pos="5486021" algn="l"/>
                <a:tab pos="6400358" algn="l"/>
                <a:tab pos="7314695" algn="l"/>
                <a:tab pos="8229032" algn="l"/>
                <a:tab pos="9143368" algn="l"/>
                <a:tab pos="10057706" algn="l"/>
              </a:tabLst>
            </a:pPr>
            <a:fld id="{693DD127-034C-42AC-9E83-10E7127DAE20}" type="slidenum">
              <a:rPr lang="de-DE" altLang="de-DE" sz="1200">
                <a:solidFill>
                  <a:srgbClr val="000000"/>
                </a:solidFill>
                <a:latin typeface="Times New Roman" pitchFamily="18" charset="0"/>
              </a:rPr>
              <a:pPr algn="r" eaLnBrk="1" hangingPunct="1">
                <a:buSzPct val="100000"/>
                <a:tabLst>
                  <a:tab pos="0" algn="l"/>
                  <a:tab pos="914337" algn="l"/>
                  <a:tab pos="1828674" algn="l"/>
                  <a:tab pos="2743011" algn="l"/>
                  <a:tab pos="3657347" algn="l"/>
                  <a:tab pos="4571685" algn="l"/>
                  <a:tab pos="5486021" algn="l"/>
                  <a:tab pos="6400358" algn="l"/>
                  <a:tab pos="7314695" algn="l"/>
                  <a:tab pos="8229032" algn="l"/>
                  <a:tab pos="9143368" algn="l"/>
                  <a:tab pos="10057706" algn="l"/>
                </a:tabLst>
              </a:pPr>
              <a:t>1</a:t>
            </a:fld>
            <a:endParaRPr lang="de-DE" altLang="de-DE" sz="12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796" name="Text Box 2"/>
          <p:cNvSpPr txBox="1">
            <a:spLocks noChangeArrowheads="1"/>
          </p:cNvSpPr>
          <p:nvPr/>
        </p:nvSpPr>
        <p:spPr bwMode="auto">
          <a:xfrm>
            <a:off x="3852331" y="9435447"/>
            <a:ext cx="2946915" cy="49282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marL="214298" indent="-211123" algn="r" eaLnBrk="1" hangingPunct="1">
              <a:lnSpc>
                <a:spcPct val="95000"/>
              </a:lnSpc>
              <a:buSzPct val="100000"/>
              <a:tabLst>
                <a:tab pos="214298" algn="l"/>
                <a:tab pos="1128635" algn="l"/>
                <a:tab pos="2042972" algn="l"/>
                <a:tab pos="2957309" algn="l"/>
                <a:tab pos="3871645" algn="l"/>
                <a:tab pos="4785983" algn="l"/>
                <a:tab pos="5700319" algn="l"/>
                <a:tab pos="6614656" algn="l"/>
                <a:tab pos="7528993" algn="l"/>
                <a:tab pos="8443330" algn="l"/>
                <a:tab pos="9357667" algn="l"/>
                <a:tab pos="10272004" algn="l"/>
              </a:tabLst>
            </a:pPr>
            <a:fld id="{0F222DA2-87C9-4BD0-B636-11C34B5A6E44}" type="slidenum">
              <a:rPr lang="de-DE" altLang="de-DE" sz="1400">
                <a:solidFill>
                  <a:srgbClr val="000000"/>
                </a:solidFill>
                <a:latin typeface="Times New Roman" pitchFamily="18" charset="0"/>
              </a:rPr>
              <a:pPr marL="214298" indent="-211123" algn="r" eaLnBrk="1" hangingPunct="1">
                <a:lnSpc>
                  <a:spcPct val="95000"/>
                </a:lnSpc>
                <a:buSzPct val="100000"/>
                <a:tabLst>
                  <a:tab pos="214298" algn="l"/>
                  <a:tab pos="1128635" algn="l"/>
                  <a:tab pos="2042972" algn="l"/>
                  <a:tab pos="2957309" algn="l"/>
                  <a:tab pos="3871645" algn="l"/>
                  <a:tab pos="4785983" algn="l"/>
                  <a:tab pos="5700319" algn="l"/>
                  <a:tab pos="6614656" algn="l"/>
                  <a:tab pos="7528993" algn="l"/>
                  <a:tab pos="8443330" algn="l"/>
                  <a:tab pos="9357667" algn="l"/>
                  <a:tab pos="10272004" algn="l"/>
                </a:tabLst>
              </a:pPr>
              <a:t>1</a:t>
            </a:fld>
            <a:endParaRPr lang="de-DE" altLang="de-DE" sz="1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797" name="Text Box 3"/>
          <p:cNvSpPr txBox="1">
            <a:spLocks noChangeArrowheads="1"/>
          </p:cNvSpPr>
          <p:nvPr/>
        </p:nvSpPr>
        <p:spPr bwMode="auto">
          <a:xfrm>
            <a:off x="3852330" y="9435446"/>
            <a:ext cx="2948483" cy="4944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eaLnBrk="1" hangingPunct="1">
              <a:lnSpc>
                <a:spcPct val="95000"/>
              </a:lnSpc>
              <a:buSzPct val="100000"/>
              <a:tabLst>
                <a:tab pos="0" algn="l"/>
                <a:tab pos="914337" algn="l"/>
                <a:tab pos="1828674" algn="l"/>
                <a:tab pos="2743011" algn="l"/>
                <a:tab pos="3657347" algn="l"/>
                <a:tab pos="4571685" algn="l"/>
                <a:tab pos="5486021" algn="l"/>
                <a:tab pos="6400358" algn="l"/>
                <a:tab pos="7314695" algn="l"/>
                <a:tab pos="8229032" algn="l"/>
                <a:tab pos="9143368" algn="l"/>
                <a:tab pos="10057706" algn="l"/>
              </a:tabLst>
            </a:pPr>
            <a:fld id="{3530BD28-84E6-4A8E-AFCA-B0D4EEC47D3B}" type="slidenum">
              <a:rPr lang="de-DE" altLang="de-DE" sz="1400">
                <a:solidFill>
                  <a:srgbClr val="000000"/>
                </a:solidFill>
                <a:latin typeface="Times New Roman" pitchFamily="18" charset="0"/>
              </a:rPr>
              <a:pPr algn="r" eaLnBrk="1" hangingPunct="1">
                <a:lnSpc>
                  <a:spcPct val="95000"/>
                </a:lnSpc>
                <a:buSzPct val="100000"/>
                <a:tabLst>
                  <a:tab pos="0" algn="l"/>
                  <a:tab pos="914337" algn="l"/>
                  <a:tab pos="1828674" algn="l"/>
                  <a:tab pos="2743011" algn="l"/>
                  <a:tab pos="3657347" algn="l"/>
                  <a:tab pos="4571685" algn="l"/>
                  <a:tab pos="5486021" algn="l"/>
                  <a:tab pos="6400358" algn="l"/>
                  <a:tab pos="7314695" algn="l"/>
                  <a:tab pos="8229032" algn="l"/>
                  <a:tab pos="9143368" algn="l"/>
                  <a:tab pos="10057706" algn="l"/>
                </a:tabLst>
              </a:pPr>
              <a:t>1</a:t>
            </a:fld>
            <a:endParaRPr lang="de-DE" altLang="de-DE" sz="1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798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5700" cy="37242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3799" name="Text Box 5"/>
          <p:cNvSpPr>
            <a:spLocks noGrp="1" noChangeArrowheads="1"/>
          </p:cNvSpPr>
          <p:nvPr>
            <p:ph type="body" idx="1"/>
          </p:nvPr>
        </p:nvSpPr>
        <p:spPr>
          <a:xfrm>
            <a:off x="679455" y="4716091"/>
            <a:ext cx="5445044" cy="4471311"/>
          </a:xfrm>
          <a:noFill/>
          <a:ln/>
        </p:spPr>
        <p:txBody>
          <a:bodyPr lIns="89994" tIns="44997" rIns="89994" bIns="44997"/>
          <a:lstStyle/>
          <a:p>
            <a:pPr marL="430183" indent="-423834" eaLnBrk="1">
              <a:spcBef>
                <a:spcPts val="1800"/>
              </a:spcBef>
              <a:tabLst>
                <a:tab pos="430183" algn="l"/>
                <a:tab pos="1344520" algn="l"/>
                <a:tab pos="2258857" algn="l"/>
                <a:tab pos="3173194" algn="l"/>
                <a:tab pos="4087530" algn="l"/>
                <a:tab pos="5001868" algn="l"/>
                <a:tab pos="5916204" algn="l"/>
                <a:tab pos="6830541" algn="l"/>
                <a:tab pos="7744879" algn="l"/>
                <a:tab pos="8659215" algn="l"/>
                <a:tab pos="9573552" algn="l"/>
                <a:tab pos="10487889" algn="l"/>
              </a:tabLst>
            </a:pPr>
            <a:endParaRPr lang="de-DE" altLang="de-DE" sz="1100" b="1" dirty="0" smtClean="0">
              <a:latin typeface="Arial" pitchFamily="34" charset="0"/>
              <a:ea typeface="Microsoft YaHei" pitchFamily="34" charset="-122"/>
            </a:endParaRPr>
          </a:p>
          <a:p>
            <a:pPr marL="430183" indent="-423834" eaLnBrk="1">
              <a:spcBef>
                <a:spcPts val="538"/>
              </a:spcBef>
              <a:tabLst>
                <a:tab pos="430183" algn="l"/>
                <a:tab pos="1344520" algn="l"/>
                <a:tab pos="2258857" algn="l"/>
                <a:tab pos="3173194" algn="l"/>
                <a:tab pos="4087530" algn="l"/>
                <a:tab pos="5001868" algn="l"/>
                <a:tab pos="5916204" algn="l"/>
                <a:tab pos="6830541" algn="l"/>
                <a:tab pos="7744879" algn="l"/>
                <a:tab pos="8659215" algn="l"/>
                <a:tab pos="9573552" algn="l"/>
                <a:tab pos="10487889" algn="l"/>
              </a:tabLst>
            </a:pPr>
            <a:endParaRPr lang="de-DE" altLang="de-DE" sz="1100" b="1" dirty="0" smtClean="0">
              <a:latin typeface="Arial" pitchFamily="34" charset="0"/>
              <a:ea typeface="Microsoft YaHei" pitchFamily="34" charset="-122"/>
            </a:endParaRPr>
          </a:p>
        </p:txBody>
      </p:sp>
      <p:sp>
        <p:nvSpPr>
          <p:cNvPr id="33800" name="Text Box 6"/>
          <p:cNvSpPr txBox="1">
            <a:spLocks noChangeArrowheads="1"/>
          </p:cNvSpPr>
          <p:nvPr/>
        </p:nvSpPr>
        <p:spPr bwMode="auto">
          <a:xfrm>
            <a:off x="3855469" y="9433815"/>
            <a:ext cx="2943776" cy="49608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9994" tIns="44997" rIns="89994" bIns="44997"/>
          <a:lstStyle/>
          <a:p>
            <a:pPr eaLnBrk="1" hangingPunct="1">
              <a:buSzPct val="100000"/>
              <a:tabLst>
                <a:tab pos="0" algn="l"/>
                <a:tab pos="914337" algn="l"/>
                <a:tab pos="1828674" algn="l"/>
                <a:tab pos="2743011" algn="l"/>
                <a:tab pos="3657347" algn="l"/>
                <a:tab pos="4571685" algn="l"/>
                <a:tab pos="5486021" algn="l"/>
                <a:tab pos="6400358" algn="l"/>
                <a:tab pos="7314695" algn="l"/>
                <a:tab pos="8229032" algn="l"/>
                <a:tab pos="9143368" algn="l"/>
                <a:tab pos="10057706" algn="l"/>
              </a:tabLst>
            </a:pPr>
            <a:fld id="{6D02BA06-EBC7-4D8B-B283-FC335C4D7663}" type="slidenum">
              <a:rPr lang="de-DE" altLang="de-DE" sz="1200">
                <a:solidFill>
                  <a:srgbClr val="000000"/>
                </a:solidFill>
                <a:latin typeface="Times New Roman" pitchFamily="18" charset="0"/>
              </a:rPr>
              <a:pPr eaLnBrk="1" hangingPunct="1">
                <a:buSzPct val="100000"/>
                <a:tabLst>
                  <a:tab pos="0" algn="l"/>
                  <a:tab pos="914337" algn="l"/>
                  <a:tab pos="1828674" algn="l"/>
                  <a:tab pos="2743011" algn="l"/>
                  <a:tab pos="3657347" algn="l"/>
                  <a:tab pos="4571685" algn="l"/>
                  <a:tab pos="5486021" algn="l"/>
                  <a:tab pos="6400358" algn="l"/>
                  <a:tab pos="7314695" algn="l"/>
                  <a:tab pos="8229032" algn="l"/>
                  <a:tab pos="9143368" algn="l"/>
                  <a:tab pos="10057706" algn="l"/>
                </a:tabLst>
              </a:pPr>
              <a:t>1</a:t>
            </a:fld>
            <a:endParaRPr lang="de-DE" altLang="de-DE" sz="120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 txBox="1"/>
          <p:nvPr/>
        </p:nvSpPr>
        <p:spPr>
          <a:xfrm>
            <a:off x="4228933" y="10440675"/>
            <a:ext cx="3243488" cy="54993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fld id="{344A77EB-7689-416D-BEA8-E172189F5E6C}" type="slidenum">
              <a:rPr lang="de-DE" sz="1400">
                <a:solidFill>
                  <a:srgbClr val="000000"/>
                </a:solidFill>
                <a:latin typeface="Times New Roman" pitchFamily="18"/>
                <a:ea typeface="Lucida Sans Unicode" pitchFamily="2"/>
                <a:cs typeface="Tahoma" pitchFamily="2"/>
              </a:rPr>
              <a:pPr algn="r" fontAlgn="auto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t>2</a:t>
            </a:fld>
            <a:endParaRPr lang="de-DE" sz="1400" dirty="0"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4819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4F81BD"/>
          </a:solidFill>
          <a:ln w="25560">
            <a:solidFill>
              <a:srgbClr val="385D8A"/>
            </a:solidFill>
          </a:ln>
        </p:spPr>
      </p:sp>
      <p:sp>
        <p:nvSpPr>
          <p:cNvPr id="4" name="Rectangle 2"/>
          <p:cNvSpPr txBox="1">
            <a:spLocks noGrp="1"/>
          </p:cNvSpPr>
          <p:nvPr>
            <p:ph type="body" sz="quarter" idx="1"/>
          </p:nvPr>
        </p:nvSpPr>
        <p:spPr>
          <a:xfrm>
            <a:off x="679455" y="4714461"/>
            <a:ext cx="5437198" cy="4466415"/>
          </a:xfrm>
        </p:spPr>
        <p:txBody>
          <a:bodyPr wrap="none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215985" indent="-215985" eaLnBrk="1" fontAlgn="auto">
              <a:spcBef>
                <a:spcPts val="0"/>
              </a:spcBef>
              <a:spcAft>
                <a:spcPts val="0"/>
              </a:spcAft>
              <a:defRPr/>
            </a:pPr>
            <a:endParaRPr sz="2600" dirty="0" smtClean="0">
              <a:solidFill>
                <a:sysClr val="windowText" lastClr="000000"/>
              </a:solidFill>
              <a:latin typeface="Albany" pitchFamily="18"/>
              <a:cs typeface="Tahoma" pitchFamily="2"/>
            </a:endParaRPr>
          </a:p>
        </p:txBody>
      </p:sp>
      <p:sp>
        <p:nvSpPr>
          <p:cNvPr id="5" name="Text Box 3"/>
          <p:cNvSpPr txBox="1"/>
          <p:nvPr/>
        </p:nvSpPr>
        <p:spPr>
          <a:xfrm>
            <a:off x="3850761" y="9433815"/>
            <a:ext cx="2946915" cy="49282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215985" indent="-214185" algn="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15985" algn="l"/>
                <a:tab pos="663794" algn="l"/>
                <a:tab pos="1113043" algn="l"/>
                <a:tab pos="1562292" algn="l"/>
                <a:tab pos="2011541" algn="l"/>
                <a:tab pos="2460790" algn="l"/>
                <a:tab pos="2910039" algn="l"/>
                <a:tab pos="3359287" algn="l"/>
                <a:tab pos="3808537" algn="l"/>
                <a:tab pos="4257785" algn="l"/>
                <a:tab pos="4707035" algn="l"/>
                <a:tab pos="5156283" algn="l"/>
                <a:tab pos="5605893" algn="l"/>
                <a:tab pos="6055142" algn="l"/>
                <a:tab pos="6504390" algn="l"/>
                <a:tab pos="6953640" algn="l"/>
                <a:tab pos="7402888" algn="l"/>
                <a:tab pos="7852138" algn="l"/>
                <a:tab pos="8301386" algn="l"/>
                <a:tab pos="8750636" algn="l"/>
                <a:tab pos="9199885" algn="l"/>
              </a:tabLst>
              <a:defRPr/>
            </a:pPr>
            <a:fld id="{8144828C-886F-4FBD-9447-F7637D37F1DD}" type="slidenum">
              <a:rPr lang="de-DE" sz="140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pPr marL="215985" indent="-214185" algn="r" fontAlgn="auto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215985" algn="l"/>
                  <a:tab pos="663794" algn="l"/>
                  <a:tab pos="1113043" algn="l"/>
                  <a:tab pos="1562292" algn="l"/>
                  <a:tab pos="2011541" algn="l"/>
                  <a:tab pos="2460790" algn="l"/>
                  <a:tab pos="2910039" algn="l"/>
                  <a:tab pos="3359287" algn="l"/>
                  <a:tab pos="3808537" algn="l"/>
                  <a:tab pos="4257785" algn="l"/>
                  <a:tab pos="4707035" algn="l"/>
                  <a:tab pos="5156283" algn="l"/>
                  <a:tab pos="5605893" algn="l"/>
                  <a:tab pos="6055142" algn="l"/>
                  <a:tab pos="6504390" algn="l"/>
                  <a:tab pos="6953640" algn="l"/>
                  <a:tab pos="7402888" algn="l"/>
                  <a:tab pos="7852138" algn="l"/>
                  <a:tab pos="8301386" algn="l"/>
                  <a:tab pos="8750636" algn="l"/>
                  <a:tab pos="9199885" algn="l"/>
                </a:tabLst>
                <a:defRPr/>
              </a:pPr>
              <a:t>2</a:t>
            </a:fld>
            <a:endParaRPr lang="de-DE" sz="1400" dirty="0"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 txBox="1"/>
          <p:nvPr/>
        </p:nvSpPr>
        <p:spPr>
          <a:xfrm>
            <a:off x="4228933" y="10440675"/>
            <a:ext cx="3243488" cy="54993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fld id="{F80E72AD-0867-4A7B-9E8E-82EA6B927D07}" type="slidenum">
              <a:rPr lang="de-DE" sz="1400">
                <a:solidFill>
                  <a:srgbClr val="000000"/>
                </a:solidFill>
                <a:latin typeface="Times New Roman" pitchFamily="18"/>
                <a:ea typeface="Lucida Sans Unicode" pitchFamily="2"/>
                <a:cs typeface="Tahoma" pitchFamily="2"/>
              </a:rPr>
              <a:pPr algn="r" fontAlgn="auto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t>3</a:t>
            </a:fld>
            <a:endParaRPr lang="de-DE" sz="1400" dirty="0"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5843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4F81BD"/>
          </a:solidFill>
          <a:ln w="25560">
            <a:solidFill>
              <a:srgbClr val="385D8A"/>
            </a:solidFill>
          </a:ln>
        </p:spPr>
      </p:sp>
      <p:sp>
        <p:nvSpPr>
          <p:cNvPr id="4" name="Rectangle 2"/>
          <p:cNvSpPr txBox="1">
            <a:spLocks noGrp="1"/>
          </p:cNvSpPr>
          <p:nvPr>
            <p:ph type="body" sz="quarter" idx="1"/>
          </p:nvPr>
        </p:nvSpPr>
        <p:spPr>
          <a:xfrm>
            <a:off x="679455" y="4714461"/>
            <a:ext cx="5437198" cy="4466415"/>
          </a:xfrm>
        </p:spPr>
        <p:txBody>
          <a:bodyPr wrap="none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215985" indent="-215985" eaLnBrk="1" fontAlgn="auto">
              <a:spcBef>
                <a:spcPts val="0"/>
              </a:spcBef>
              <a:spcAft>
                <a:spcPts val="0"/>
              </a:spcAft>
              <a:defRPr/>
            </a:pPr>
            <a:endParaRPr sz="2600" dirty="0" smtClean="0">
              <a:solidFill>
                <a:sysClr val="windowText" lastClr="000000"/>
              </a:solidFill>
              <a:latin typeface="Albany" pitchFamily="18"/>
              <a:cs typeface="Tahoma" pitchFamily="2"/>
            </a:endParaRPr>
          </a:p>
        </p:txBody>
      </p:sp>
      <p:sp>
        <p:nvSpPr>
          <p:cNvPr id="5" name="Text Box 3"/>
          <p:cNvSpPr txBox="1"/>
          <p:nvPr/>
        </p:nvSpPr>
        <p:spPr>
          <a:xfrm>
            <a:off x="3850761" y="9433815"/>
            <a:ext cx="2946915" cy="49282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215985" indent="-214185" algn="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15985" algn="l"/>
                <a:tab pos="663794" algn="l"/>
                <a:tab pos="1113043" algn="l"/>
                <a:tab pos="1562292" algn="l"/>
                <a:tab pos="2011541" algn="l"/>
                <a:tab pos="2460790" algn="l"/>
                <a:tab pos="2910039" algn="l"/>
                <a:tab pos="3359287" algn="l"/>
                <a:tab pos="3808537" algn="l"/>
                <a:tab pos="4257785" algn="l"/>
                <a:tab pos="4707035" algn="l"/>
                <a:tab pos="5156283" algn="l"/>
                <a:tab pos="5605893" algn="l"/>
                <a:tab pos="6055142" algn="l"/>
                <a:tab pos="6504390" algn="l"/>
                <a:tab pos="6953640" algn="l"/>
                <a:tab pos="7402888" algn="l"/>
                <a:tab pos="7852138" algn="l"/>
                <a:tab pos="8301386" algn="l"/>
                <a:tab pos="8750636" algn="l"/>
                <a:tab pos="9199885" algn="l"/>
              </a:tabLst>
              <a:defRPr/>
            </a:pPr>
            <a:fld id="{CC593523-8E66-4350-87E1-FFFE33E3FFA6}" type="slidenum">
              <a:rPr lang="de-DE" sz="140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pPr marL="215985" indent="-214185" algn="r" fontAlgn="auto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215985" algn="l"/>
                  <a:tab pos="663794" algn="l"/>
                  <a:tab pos="1113043" algn="l"/>
                  <a:tab pos="1562292" algn="l"/>
                  <a:tab pos="2011541" algn="l"/>
                  <a:tab pos="2460790" algn="l"/>
                  <a:tab pos="2910039" algn="l"/>
                  <a:tab pos="3359287" algn="l"/>
                  <a:tab pos="3808537" algn="l"/>
                  <a:tab pos="4257785" algn="l"/>
                  <a:tab pos="4707035" algn="l"/>
                  <a:tab pos="5156283" algn="l"/>
                  <a:tab pos="5605893" algn="l"/>
                  <a:tab pos="6055142" algn="l"/>
                  <a:tab pos="6504390" algn="l"/>
                  <a:tab pos="6953640" algn="l"/>
                  <a:tab pos="7402888" algn="l"/>
                  <a:tab pos="7852138" algn="l"/>
                  <a:tab pos="8301386" algn="l"/>
                  <a:tab pos="8750636" algn="l"/>
                  <a:tab pos="9199885" algn="l"/>
                </a:tabLst>
                <a:defRPr/>
              </a:pPr>
              <a:t>3</a:t>
            </a:fld>
            <a:endParaRPr lang="de-DE" sz="1400" dirty="0"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 txBox="1"/>
          <p:nvPr/>
        </p:nvSpPr>
        <p:spPr>
          <a:xfrm>
            <a:off x="4228933" y="10440675"/>
            <a:ext cx="3243488" cy="54993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fld id="{B16199C4-FA32-43B6-A07B-8F24B4739C39}" type="slidenum">
              <a:rPr lang="de-DE" sz="1400">
                <a:solidFill>
                  <a:srgbClr val="000000"/>
                </a:solidFill>
                <a:latin typeface="Times New Roman" pitchFamily="18"/>
                <a:ea typeface="Lucida Sans Unicode" pitchFamily="2"/>
                <a:cs typeface="Tahoma" pitchFamily="2"/>
              </a:rPr>
              <a:pPr algn="r" fontAlgn="auto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t>4</a:t>
            </a:fld>
            <a:endParaRPr lang="de-DE" sz="1400" dirty="0"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6867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4F81BD"/>
          </a:solidFill>
          <a:ln w="25560">
            <a:solidFill>
              <a:srgbClr val="385D8A"/>
            </a:solidFill>
          </a:ln>
        </p:spPr>
      </p:sp>
      <p:sp>
        <p:nvSpPr>
          <p:cNvPr id="4" name="Rectangle 2"/>
          <p:cNvSpPr txBox="1">
            <a:spLocks noGrp="1"/>
          </p:cNvSpPr>
          <p:nvPr>
            <p:ph type="body" sz="quarter" idx="1"/>
          </p:nvPr>
        </p:nvSpPr>
        <p:spPr>
          <a:xfrm>
            <a:off x="679455" y="4714461"/>
            <a:ext cx="5437198" cy="4466415"/>
          </a:xfrm>
        </p:spPr>
        <p:txBody>
          <a:bodyPr wrap="none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215985" indent="-215985" eaLnBrk="1" fontAlgn="auto">
              <a:spcBef>
                <a:spcPts val="0"/>
              </a:spcBef>
              <a:spcAft>
                <a:spcPts val="0"/>
              </a:spcAft>
              <a:defRPr/>
            </a:pPr>
            <a:endParaRPr sz="2600" dirty="0" smtClean="0">
              <a:solidFill>
                <a:sysClr val="windowText" lastClr="000000"/>
              </a:solidFill>
              <a:latin typeface="Albany" pitchFamily="18"/>
              <a:cs typeface="Tahoma" pitchFamily="2"/>
            </a:endParaRPr>
          </a:p>
        </p:txBody>
      </p:sp>
      <p:sp>
        <p:nvSpPr>
          <p:cNvPr id="5" name="Text Box 3"/>
          <p:cNvSpPr txBox="1"/>
          <p:nvPr/>
        </p:nvSpPr>
        <p:spPr>
          <a:xfrm>
            <a:off x="3850761" y="9433815"/>
            <a:ext cx="2946915" cy="49282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215985" indent="-214185" algn="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15985" algn="l"/>
                <a:tab pos="663794" algn="l"/>
                <a:tab pos="1113043" algn="l"/>
                <a:tab pos="1562292" algn="l"/>
                <a:tab pos="2011541" algn="l"/>
                <a:tab pos="2460790" algn="l"/>
                <a:tab pos="2910039" algn="l"/>
                <a:tab pos="3359287" algn="l"/>
                <a:tab pos="3808537" algn="l"/>
                <a:tab pos="4257785" algn="l"/>
                <a:tab pos="4707035" algn="l"/>
                <a:tab pos="5156283" algn="l"/>
                <a:tab pos="5605893" algn="l"/>
                <a:tab pos="6055142" algn="l"/>
                <a:tab pos="6504390" algn="l"/>
                <a:tab pos="6953640" algn="l"/>
                <a:tab pos="7402888" algn="l"/>
                <a:tab pos="7852138" algn="l"/>
                <a:tab pos="8301386" algn="l"/>
                <a:tab pos="8750636" algn="l"/>
                <a:tab pos="9199885" algn="l"/>
              </a:tabLst>
              <a:defRPr/>
            </a:pPr>
            <a:fld id="{BEDAC787-D84C-4358-A424-7A9EA37BA1E7}" type="slidenum">
              <a:rPr lang="de-DE" sz="140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pPr marL="215985" indent="-214185" algn="r" fontAlgn="auto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215985" algn="l"/>
                  <a:tab pos="663794" algn="l"/>
                  <a:tab pos="1113043" algn="l"/>
                  <a:tab pos="1562292" algn="l"/>
                  <a:tab pos="2011541" algn="l"/>
                  <a:tab pos="2460790" algn="l"/>
                  <a:tab pos="2910039" algn="l"/>
                  <a:tab pos="3359287" algn="l"/>
                  <a:tab pos="3808537" algn="l"/>
                  <a:tab pos="4257785" algn="l"/>
                  <a:tab pos="4707035" algn="l"/>
                  <a:tab pos="5156283" algn="l"/>
                  <a:tab pos="5605893" algn="l"/>
                  <a:tab pos="6055142" algn="l"/>
                  <a:tab pos="6504390" algn="l"/>
                  <a:tab pos="6953640" algn="l"/>
                  <a:tab pos="7402888" algn="l"/>
                  <a:tab pos="7852138" algn="l"/>
                  <a:tab pos="8301386" algn="l"/>
                  <a:tab pos="8750636" algn="l"/>
                  <a:tab pos="9199885" algn="l"/>
                </a:tabLst>
                <a:defRPr/>
              </a:pPr>
              <a:t>4</a:t>
            </a:fld>
            <a:endParaRPr lang="de-DE" sz="1400" dirty="0"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 txBox="1"/>
          <p:nvPr/>
        </p:nvSpPr>
        <p:spPr>
          <a:xfrm>
            <a:off x="4228933" y="10440675"/>
            <a:ext cx="3243488" cy="54993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fld id="{AF31134F-2DA6-4B44-912E-8F023DDB6FBD}" type="slidenum">
              <a:rPr lang="de-DE" sz="1400">
                <a:solidFill>
                  <a:srgbClr val="000000"/>
                </a:solidFill>
                <a:latin typeface="Times New Roman" pitchFamily="18"/>
                <a:ea typeface="Lucida Sans Unicode" pitchFamily="2"/>
                <a:cs typeface="Tahoma" pitchFamily="2"/>
              </a:rPr>
              <a:pPr algn="r" fontAlgn="auto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t>6</a:t>
            </a:fld>
            <a:endParaRPr lang="de-DE" sz="1400" dirty="0"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8915" name="Text Box 1"/>
          <p:cNvSpPr>
            <a:spLocks noGrp="1"/>
          </p:cNvSpPr>
          <p:nvPr>
            <p:ph type="body" sz="quarter" idx="1"/>
          </p:nvPr>
        </p:nvSpPr>
        <p:spPr>
          <a:xfrm>
            <a:off x="679455" y="4714461"/>
            <a:ext cx="5437198" cy="4466415"/>
          </a:xfrm>
          <a:noFill/>
          <a:ln/>
        </p:spPr>
        <p:txBody>
          <a:bodyPr lIns="89994" tIns="44997" rIns="89994" bIns="44997"/>
          <a:lstStyle/>
          <a:p>
            <a:pPr eaLnBrk="1">
              <a:spcBef>
                <a:spcPts val="413"/>
              </a:spcBef>
              <a:buSzPct val="45000"/>
              <a:tabLst>
                <a:tab pos="723850" algn="l"/>
                <a:tab pos="1447700" algn="l"/>
                <a:tab pos="2171550" algn="l"/>
                <a:tab pos="2895400" algn="l"/>
                <a:tab pos="3619250" algn="l"/>
                <a:tab pos="4343101" algn="l"/>
                <a:tab pos="5066950" algn="l"/>
              </a:tabLst>
            </a:pPr>
            <a:endParaRPr lang="de-DE" sz="1100" dirty="0" smtClean="0"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Text Box 2"/>
          <p:cNvSpPr txBox="1"/>
          <p:nvPr/>
        </p:nvSpPr>
        <p:spPr>
          <a:xfrm>
            <a:off x="3852332" y="1"/>
            <a:ext cx="2945345" cy="496086"/>
          </a:xfrm>
          <a:prstGeom prst="rect">
            <a:avLst/>
          </a:prstGeom>
          <a:noFill/>
          <a:ln>
            <a:noFill/>
          </a:ln>
        </p:spPr>
        <p:txBody>
          <a:bodyPr lIns="89994" tIns="44997" rIns="89994" bIns="44997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810" algn="l"/>
                <a:tab pos="897057" algn="l"/>
                <a:tab pos="1346307" algn="l"/>
                <a:tab pos="1795556" algn="l"/>
                <a:tab pos="2244805" algn="l"/>
                <a:tab pos="2694054" algn="l"/>
                <a:tab pos="3143302" algn="l"/>
                <a:tab pos="3592552" algn="l"/>
                <a:tab pos="4041800" algn="l"/>
                <a:tab pos="4491050" algn="l"/>
                <a:tab pos="4940297" algn="l"/>
                <a:tab pos="5389908" algn="l"/>
                <a:tab pos="5839157" algn="l"/>
                <a:tab pos="6288404" algn="l"/>
                <a:tab pos="6737655" algn="l"/>
                <a:tab pos="7186903" algn="l"/>
                <a:tab pos="7636153" algn="l"/>
                <a:tab pos="8085401" algn="l"/>
                <a:tab pos="8534650" algn="l"/>
                <a:tab pos="8983899" algn="l"/>
              </a:tabLst>
              <a:defRPr/>
            </a:pPr>
            <a:r>
              <a:rPr lang="de-DE" dirty="0"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04.03.18</a:t>
            </a:r>
          </a:p>
        </p:txBody>
      </p:sp>
      <p:sp>
        <p:nvSpPr>
          <p:cNvPr id="5" name="Text Box 3"/>
          <p:cNvSpPr txBox="1"/>
          <p:nvPr/>
        </p:nvSpPr>
        <p:spPr>
          <a:xfrm>
            <a:off x="3852332" y="9430552"/>
            <a:ext cx="2945345" cy="496086"/>
          </a:xfrm>
          <a:prstGeom prst="rect">
            <a:avLst/>
          </a:prstGeom>
          <a:noFill/>
          <a:ln>
            <a:noFill/>
          </a:ln>
        </p:spPr>
        <p:txBody>
          <a:bodyPr lIns="89994" tIns="44997" rIns="89994" bIns="44997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215985" indent="-214185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15985" algn="l"/>
                <a:tab pos="663794" algn="l"/>
                <a:tab pos="1113043" algn="l"/>
                <a:tab pos="1562292" algn="l"/>
                <a:tab pos="2011541" algn="l"/>
                <a:tab pos="2460790" algn="l"/>
                <a:tab pos="2910039" algn="l"/>
                <a:tab pos="3359287" algn="l"/>
                <a:tab pos="3808537" algn="l"/>
                <a:tab pos="4257785" algn="l"/>
                <a:tab pos="4707035" algn="l"/>
                <a:tab pos="5156283" algn="l"/>
                <a:tab pos="5605893" algn="l"/>
                <a:tab pos="6055142" algn="l"/>
                <a:tab pos="6504390" algn="l"/>
                <a:tab pos="6953640" algn="l"/>
                <a:tab pos="7402888" algn="l"/>
                <a:tab pos="7852138" algn="l"/>
                <a:tab pos="8301386" algn="l"/>
                <a:tab pos="8750636" algn="l"/>
                <a:tab pos="9199885" algn="l"/>
              </a:tabLst>
              <a:defRPr/>
            </a:pPr>
            <a:fld id="{B56C62D4-FAC1-4522-A18D-9A73ED823829}" type="slidenum">
              <a:rPr lang="en-GB" sz="140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pPr marL="215985" indent="-214185" fontAlgn="auto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215985" algn="l"/>
                  <a:tab pos="663794" algn="l"/>
                  <a:tab pos="1113043" algn="l"/>
                  <a:tab pos="1562292" algn="l"/>
                  <a:tab pos="2011541" algn="l"/>
                  <a:tab pos="2460790" algn="l"/>
                  <a:tab pos="2910039" algn="l"/>
                  <a:tab pos="3359287" algn="l"/>
                  <a:tab pos="3808537" algn="l"/>
                  <a:tab pos="4257785" algn="l"/>
                  <a:tab pos="4707035" algn="l"/>
                  <a:tab pos="5156283" algn="l"/>
                  <a:tab pos="5605893" algn="l"/>
                  <a:tab pos="6055142" algn="l"/>
                  <a:tab pos="6504390" algn="l"/>
                  <a:tab pos="6953640" algn="l"/>
                  <a:tab pos="7402888" algn="l"/>
                  <a:tab pos="7852138" algn="l"/>
                  <a:tab pos="8301386" algn="l"/>
                  <a:tab pos="8750636" algn="l"/>
                  <a:tab pos="9199885" algn="l"/>
                </a:tabLst>
                <a:defRPr/>
              </a:pPr>
              <a:t>6</a:t>
            </a:fld>
            <a:endParaRPr lang="en-GB" sz="1400" dirty="0"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 txBox="1"/>
          <p:nvPr/>
        </p:nvSpPr>
        <p:spPr>
          <a:xfrm>
            <a:off x="4228933" y="10440675"/>
            <a:ext cx="3243488" cy="54993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fld id="{0920583C-9DD5-4B02-8E31-23AF4E0E4273}" type="slidenum">
              <a:rPr lang="de-DE" sz="1400">
                <a:solidFill>
                  <a:srgbClr val="000000"/>
                </a:solidFill>
                <a:latin typeface="Times New Roman" pitchFamily="18"/>
                <a:ea typeface="Lucida Sans Unicode" pitchFamily="2"/>
                <a:cs typeface="Tahoma" pitchFamily="2"/>
              </a:rPr>
              <a:pPr algn="r" fontAlgn="auto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t>7</a:t>
            </a:fld>
            <a:endParaRPr lang="de-DE" sz="1400" dirty="0"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9939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4F81BD"/>
          </a:solidFill>
          <a:ln w="25560">
            <a:solidFill>
              <a:srgbClr val="385D8A"/>
            </a:solidFill>
          </a:ln>
        </p:spPr>
      </p:sp>
      <p:sp>
        <p:nvSpPr>
          <p:cNvPr id="4" name="Rectangle 2"/>
          <p:cNvSpPr txBox="1">
            <a:spLocks noGrp="1"/>
          </p:cNvSpPr>
          <p:nvPr>
            <p:ph type="body" sz="quarter" idx="1"/>
          </p:nvPr>
        </p:nvSpPr>
        <p:spPr>
          <a:xfrm>
            <a:off x="679455" y="4714461"/>
            <a:ext cx="5437198" cy="4466415"/>
          </a:xfrm>
        </p:spPr>
        <p:txBody>
          <a:bodyPr wrap="none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215985" indent="-215985" eaLnBrk="1" fontAlgn="auto">
              <a:spcBef>
                <a:spcPts val="0"/>
              </a:spcBef>
              <a:spcAft>
                <a:spcPts val="0"/>
              </a:spcAft>
              <a:defRPr/>
            </a:pPr>
            <a:endParaRPr sz="2600" dirty="0" smtClean="0">
              <a:solidFill>
                <a:sysClr val="windowText" lastClr="000000"/>
              </a:solidFill>
              <a:latin typeface="Albany" pitchFamily="18"/>
              <a:cs typeface="Tahoma" pitchFamily="2"/>
            </a:endParaRPr>
          </a:p>
        </p:txBody>
      </p:sp>
      <p:sp>
        <p:nvSpPr>
          <p:cNvPr id="5" name="Text Box 3"/>
          <p:cNvSpPr txBox="1"/>
          <p:nvPr/>
        </p:nvSpPr>
        <p:spPr>
          <a:xfrm>
            <a:off x="3852332" y="1"/>
            <a:ext cx="2945345" cy="496086"/>
          </a:xfrm>
          <a:prstGeom prst="rect">
            <a:avLst/>
          </a:prstGeom>
          <a:noFill/>
          <a:ln>
            <a:noFill/>
          </a:ln>
        </p:spPr>
        <p:txBody>
          <a:bodyPr lIns="89994" tIns="44997" rIns="89994" bIns="44997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810" algn="l"/>
                <a:tab pos="897057" algn="l"/>
                <a:tab pos="1346307" algn="l"/>
                <a:tab pos="1795556" algn="l"/>
                <a:tab pos="2244805" algn="l"/>
                <a:tab pos="2694054" algn="l"/>
                <a:tab pos="3143302" algn="l"/>
                <a:tab pos="3592552" algn="l"/>
                <a:tab pos="4041800" algn="l"/>
                <a:tab pos="4491050" algn="l"/>
                <a:tab pos="4940297" algn="l"/>
                <a:tab pos="5389908" algn="l"/>
                <a:tab pos="5839157" algn="l"/>
                <a:tab pos="6288404" algn="l"/>
                <a:tab pos="6737655" algn="l"/>
                <a:tab pos="7186903" algn="l"/>
                <a:tab pos="7636153" algn="l"/>
                <a:tab pos="8085401" algn="l"/>
                <a:tab pos="8534650" algn="l"/>
                <a:tab pos="8983899" algn="l"/>
              </a:tabLst>
              <a:defRPr/>
            </a:pPr>
            <a:r>
              <a:rPr lang="de-DE" dirty="0"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04.03.18</a:t>
            </a:r>
          </a:p>
        </p:txBody>
      </p:sp>
      <p:sp>
        <p:nvSpPr>
          <p:cNvPr id="6" name="Text Box 4"/>
          <p:cNvSpPr txBox="1"/>
          <p:nvPr/>
        </p:nvSpPr>
        <p:spPr>
          <a:xfrm>
            <a:off x="3852332" y="9430552"/>
            <a:ext cx="2945345" cy="496086"/>
          </a:xfrm>
          <a:prstGeom prst="rect">
            <a:avLst/>
          </a:prstGeom>
          <a:noFill/>
          <a:ln>
            <a:noFill/>
          </a:ln>
        </p:spPr>
        <p:txBody>
          <a:bodyPr lIns="89994" tIns="44997" rIns="89994" bIns="44997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215985" indent="-214185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15985" algn="l"/>
                <a:tab pos="663794" algn="l"/>
                <a:tab pos="1113043" algn="l"/>
                <a:tab pos="1562292" algn="l"/>
                <a:tab pos="2011541" algn="l"/>
                <a:tab pos="2460790" algn="l"/>
                <a:tab pos="2910039" algn="l"/>
                <a:tab pos="3359287" algn="l"/>
                <a:tab pos="3808537" algn="l"/>
                <a:tab pos="4257785" algn="l"/>
                <a:tab pos="4707035" algn="l"/>
                <a:tab pos="5156283" algn="l"/>
                <a:tab pos="5605893" algn="l"/>
                <a:tab pos="6055142" algn="l"/>
                <a:tab pos="6504390" algn="l"/>
                <a:tab pos="6953640" algn="l"/>
                <a:tab pos="7402888" algn="l"/>
                <a:tab pos="7852138" algn="l"/>
                <a:tab pos="8301386" algn="l"/>
                <a:tab pos="8750636" algn="l"/>
                <a:tab pos="9199885" algn="l"/>
              </a:tabLst>
              <a:defRPr/>
            </a:pPr>
            <a:fld id="{DE55FBEA-D0F3-4FD2-A061-AC891790E438}" type="slidenum">
              <a:rPr lang="en-GB" sz="140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pPr marL="215985" indent="-214185" fontAlgn="auto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215985" algn="l"/>
                  <a:tab pos="663794" algn="l"/>
                  <a:tab pos="1113043" algn="l"/>
                  <a:tab pos="1562292" algn="l"/>
                  <a:tab pos="2011541" algn="l"/>
                  <a:tab pos="2460790" algn="l"/>
                  <a:tab pos="2910039" algn="l"/>
                  <a:tab pos="3359287" algn="l"/>
                  <a:tab pos="3808537" algn="l"/>
                  <a:tab pos="4257785" algn="l"/>
                  <a:tab pos="4707035" algn="l"/>
                  <a:tab pos="5156283" algn="l"/>
                  <a:tab pos="5605893" algn="l"/>
                  <a:tab pos="6055142" algn="l"/>
                  <a:tab pos="6504390" algn="l"/>
                  <a:tab pos="6953640" algn="l"/>
                  <a:tab pos="7402888" algn="l"/>
                  <a:tab pos="7852138" algn="l"/>
                  <a:tab pos="8301386" algn="l"/>
                  <a:tab pos="8750636" algn="l"/>
                  <a:tab pos="9199885" algn="l"/>
                </a:tabLst>
                <a:defRPr/>
              </a:pPr>
              <a:t>7</a:t>
            </a:fld>
            <a:endParaRPr lang="en-GB" sz="1400" dirty="0"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638255-31E9-4C72-9FDF-363F44A0CB44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lienbildplatzhalter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7107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altLang="de-DE" smtClean="0">
              <a:latin typeface="Times New Roman" pitchFamily="18" charset="0"/>
            </a:endParaRPr>
          </a:p>
        </p:txBody>
      </p:sp>
      <p:sp>
        <p:nvSpPr>
          <p:cNvPr id="47108" name="Foliennummernplatzhalter 3"/>
          <p:cNvSpPr>
            <a:spLocks noGrp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07EAFE1D-834E-4388-8628-86F9E7CEF608}" type="slidenum">
              <a:rPr lang="de-DE" altLang="de-DE" smtClean="0"/>
              <a:pPr/>
              <a:t>15</a:t>
            </a:fld>
            <a:endParaRPr lang="de-DE" altLang="de-DE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0268C63F-BC5B-4EDD-A451-775BBBDD6AA1}" type="slidenum">
              <a:rPr lang="de-DE" altLang="de-DE" smtClean="0"/>
              <a:pPr/>
              <a:t>16</a:t>
            </a:fld>
            <a:endParaRPr lang="de-DE" altLang="de-DE" smtClean="0"/>
          </a:p>
        </p:txBody>
      </p:sp>
      <p:sp>
        <p:nvSpPr>
          <p:cNvPr id="481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42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81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4" y="4716093"/>
            <a:ext cx="5440336" cy="4468048"/>
          </a:xfrm>
          <a:noFill/>
          <a:ln/>
        </p:spPr>
        <p:txBody>
          <a:bodyPr wrap="none" anchor="ctr"/>
          <a:lstStyle/>
          <a:p>
            <a:endParaRPr lang="de-DE" alt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36A0C-BF6B-4B34-849B-B020C3F0758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96015-B2AD-4B9E-B496-7B16E9C57FC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102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10200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0B30C-C25C-4255-8E87-416987EC3B0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1268413"/>
            <a:ext cx="8420100" cy="57467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43658-08C7-4255-8E83-CF81119CA7A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EA24E-87BE-446C-BA22-0A8CDFC1462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784350"/>
            <a:ext cx="3810000" cy="4235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784350"/>
            <a:ext cx="3810000" cy="4235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9D3AA-85F4-408D-AF9E-3905A079966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47971-C3FC-44E0-B77D-F16F643B39B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EF9FC-ADA9-4768-9A43-2FA73E1CC67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40DB5-ADE6-400D-90FE-470B0786C3E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0DD5E-DAFB-4E4C-BFF2-1F80D6DD443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C3A53-80E1-44D9-B6AF-3F0EEB324AF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 userDrawn="1"/>
        </p:nvSpPr>
        <p:spPr bwMode="auto">
          <a:xfrm rot="10800000">
            <a:off x="0" y="-31750"/>
            <a:ext cx="9144000" cy="2682875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8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Mastertitelformat bearbeiten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84350"/>
            <a:ext cx="7772400" cy="423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90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20000" y="62484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53CAF786-ED6D-4AEA-AAB5-51C751582C3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pic>
        <p:nvPicPr>
          <p:cNvPr id="1034" name="Picture 10" descr="Fotolia_17295228_XL_Retusche"/>
          <p:cNvPicPr>
            <a:picLocks noChangeAspect="1" noChangeArrowheads="1"/>
          </p:cNvPicPr>
          <p:nvPr userDrawn="1"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0" y="4775200"/>
            <a:ext cx="2616200" cy="19685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pitchFamily="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pitchFamily="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pitchFamily="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pitchFamily="1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pitchFamily="1" charset="-128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pitchFamily="1" charset="-128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pitchFamily="1" charset="-128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pitchFamily="1" charset="-128"/>
        </a:defRPr>
      </a:lvl9pPr>
    </p:titleStyle>
    <p:bodyStyle>
      <a:lvl1pPr marL="476250" indent="-47625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8001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1500">
          <a:solidFill>
            <a:schemeClr val="tx1"/>
          </a:solidFill>
          <a:latin typeface="+mn-lt"/>
          <a:ea typeface="+mn-ea"/>
        </a:defRPr>
      </a:lvl2pPr>
      <a:lvl3pPr marL="1257300" indent="-342900" algn="l" rtl="0" eaLnBrk="0" fontAlgn="base" hangingPunct="0">
        <a:spcBef>
          <a:spcPct val="20000"/>
        </a:spcBef>
        <a:spcAft>
          <a:spcPct val="0"/>
        </a:spcAft>
        <a:defRPr sz="1500">
          <a:solidFill>
            <a:schemeClr val="tx1"/>
          </a:solidFill>
          <a:latin typeface="+mn-lt"/>
          <a:ea typeface="+mn-ea"/>
        </a:defRPr>
      </a:lvl3pPr>
      <a:lvl4pPr marL="1714500" indent="-342900" algn="l" rtl="0" eaLnBrk="0" fontAlgn="base" hangingPunct="0">
        <a:spcBef>
          <a:spcPct val="20000"/>
        </a:spcBef>
        <a:spcAft>
          <a:spcPct val="0"/>
        </a:spcAft>
        <a:defRPr sz="1500">
          <a:solidFill>
            <a:schemeClr val="tx1"/>
          </a:solidFill>
          <a:latin typeface="+mn-lt"/>
          <a:ea typeface="+mn-ea"/>
        </a:defRPr>
      </a:lvl4pPr>
      <a:lvl5pPr marL="2171700" indent="-342900" algn="l" rtl="0" eaLnBrk="0" fontAlgn="base" hangingPunct="0">
        <a:spcBef>
          <a:spcPct val="20000"/>
        </a:spcBef>
        <a:spcAft>
          <a:spcPct val="0"/>
        </a:spcAft>
        <a:defRPr sz="1500">
          <a:solidFill>
            <a:schemeClr val="tx1"/>
          </a:solidFill>
          <a:latin typeface="+mn-lt"/>
          <a:ea typeface="+mn-ea"/>
        </a:defRPr>
      </a:lvl5pPr>
      <a:lvl6pPr marL="2628900" indent="-342900" algn="l" rtl="0" eaLnBrk="0" fontAlgn="base" hangingPunct="0">
        <a:spcBef>
          <a:spcPct val="20000"/>
        </a:spcBef>
        <a:spcAft>
          <a:spcPct val="0"/>
        </a:spcAft>
        <a:defRPr sz="1500">
          <a:solidFill>
            <a:schemeClr val="tx1"/>
          </a:solidFill>
          <a:latin typeface="+mn-lt"/>
          <a:ea typeface="+mn-ea"/>
        </a:defRPr>
      </a:lvl6pPr>
      <a:lvl7pPr marL="3086100" indent="-342900" algn="l" rtl="0" eaLnBrk="0" fontAlgn="base" hangingPunct="0">
        <a:spcBef>
          <a:spcPct val="20000"/>
        </a:spcBef>
        <a:spcAft>
          <a:spcPct val="0"/>
        </a:spcAft>
        <a:defRPr sz="1500">
          <a:solidFill>
            <a:schemeClr val="tx1"/>
          </a:solidFill>
          <a:latin typeface="+mn-lt"/>
          <a:ea typeface="+mn-ea"/>
        </a:defRPr>
      </a:lvl7pPr>
      <a:lvl8pPr marL="3543300" indent="-342900" algn="l" rtl="0" eaLnBrk="0" fontAlgn="base" hangingPunct="0">
        <a:spcBef>
          <a:spcPct val="20000"/>
        </a:spcBef>
        <a:spcAft>
          <a:spcPct val="0"/>
        </a:spcAft>
        <a:defRPr sz="1500">
          <a:solidFill>
            <a:schemeClr val="tx1"/>
          </a:solidFill>
          <a:latin typeface="+mn-lt"/>
          <a:ea typeface="+mn-ea"/>
        </a:defRPr>
      </a:lvl8pPr>
      <a:lvl9pPr marL="4000500" indent="-342900" algn="l" rtl="0" eaLnBrk="0" fontAlgn="base" hangingPunct="0">
        <a:spcBef>
          <a:spcPct val="20000"/>
        </a:spcBef>
        <a:spcAft>
          <a:spcPct val="0"/>
        </a:spcAft>
        <a:defRPr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288106" y="3068960"/>
            <a:ext cx="4139878" cy="115272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 eaLnBrk="1" hangingPunct="1">
              <a:lnSpc>
                <a:spcPct val="80000"/>
              </a:lnSpc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altLang="de-DE" sz="3600" dirty="0" smtClean="0">
                <a:solidFill>
                  <a:srgbClr val="FF0000"/>
                </a:solidFill>
                <a:latin typeface="Arial Black" pitchFamily="34" charset="0"/>
              </a:rPr>
              <a:t>Stopp Cybermobbing!</a:t>
            </a:r>
            <a:endParaRPr lang="de-DE" altLang="de-DE" sz="3600" dirty="0">
              <a:solidFill>
                <a:srgbClr val="FF0000"/>
              </a:solidFill>
              <a:latin typeface="Arial Black" pitchFamily="34" charset="0"/>
            </a:endParaRPr>
          </a:p>
          <a:p>
            <a:pPr algn="ctr" eaLnBrk="1" hangingPunct="1">
              <a:lnSpc>
                <a:spcPct val="80000"/>
              </a:lnSpc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e-DE" altLang="de-DE" sz="2700" dirty="0">
              <a:solidFill>
                <a:srgbClr val="000000"/>
              </a:solidFill>
              <a:latin typeface="Calibri" pitchFamily="34" charset="0"/>
            </a:endParaRPr>
          </a:p>
          <a:p>
            <a:pPr algn="ctr" eaLnBrk="1" hangingPunct="1">
              <a:lnSpc>
                <a:spcPct val="80000"/>
              </a:lnSpc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e-DE" altLang="de-DE" sz="2700" dirty="0">
              <a:solidFill>
                <a:srgbClr val="000000"/>
              </a:solidFill>
              <a:latin typeface="Calibri" pitchFamily="34" charset="0"/>
            </a:endParaRPr>
          </a:p>
          <a:p>
            <a:pPr algn="ctr" eaLnBrk="1" hangingPunct="1">
              <a:lnSpc>
                <a:spcPct val="80000"/>
              </a:lnSpc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e-DE" altLang="de-DE" sz="2700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8197" name="Grafik 6" descr="AJS_Plakat_Kooperation_2012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4008" y="332656"/>
            <a:ext cx="4258906" cy="61926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Grafik 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388" y="6308725"/>
            <a:ext cx="107950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Grafik 6" descr="201103 - LOGO - UFF BASS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71600" y="332656"/>
            <a:ext cx="2520280" cy="252028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332656"/>
            <a:ext cx="8424936" cy="1552575"/>
          </a:xfrm>
        </p:spPr>
        <p:txBody>
          <a:bodyPr/>
          <a:lstStyle/>
          <a:p>
            <a:pPr algn="ctr" eaLnBrk="1" hangingPunct="1"/>
            <a:r>
              <a:rPr lang="de-DE" dirty="0">
                <a:solidFill>
                  <a:srgbClr val="E30200"/>
                </a:solidFill>
              </a:rPr>
              <a:t/>
            </a:r>
            <a:br>
              <a:rPr lang="de-DE" dirty="0">
                <a:solidFill>
                  <a:srgbClr val="E30200"/>
                </a:solidFill>
              </a:rPr>
            </a:br>
            <a:r>
              <a:rPr lang="de-DE" dirty="0">
                <a:solidFill>
                  <a:srgbClr val="E30200"/>
                </a:solidFill>
              </a:rPr>
              <a:t/>
            </a:r>
            <a:br>
              <a:rPr lang="de-DE" dirty="0">
                <a:solidFill>
                  <a:srgbClr val="E30200"/>
                </a:solidFill>
              </a:rPr>
            </a:br>
            <a:r>
              <a:rPr lang="de-DE" dirty="0">
                <a:solidFill>
                  <a:srgbClr val="E30200"/>
                </a:solidFill>
              </a:rPr>
              <a:t>Cyber-Mobbing </a:t>
            </a:r>
            <a:r>
              <a:rPr lang="de-DE" dirty="0" smtClean="0">
                <a:solidFill>
                  <a:srgbClr val="E30200"/>
                </a:solidFill>
              </a:rPr>
              <a:t>– Empfehlungen</a:t>
            </a:r>
            <a:r>
              <a:rPr lang="de-DE" dirty="0">
                <a:solidFill>
                  <a:srgbClr val="E30200"/>
                </a:solidFill>
              </a:rPr>
              <a:t/>
            </a:r>
            <a:br>
              <a:rPr lang="de-DE" dirty="0">
                <a:solidFill>
                  <a:srgbClr val="E30200"/>
                </a:solidFill>
              </a:rPr>
            </a:br>
            <a:r>
              <a:rPr lang="de-DE" dirty="0">
                <a:solidFill>
                  <a:srgbClr val="E30200"/>
                </a:solidFill>
              </a:rPr>
              <a:t>Partei für die Betroffenen ergreifen! </a:t>
            </a:r>
            <a:br>
              <a:rPr lang="de-DE" dirty="0">
                <a:solidFill>
                  <a:srgbClr val="E30200"/>
                </a:solidFill>
              </a:rPr>
            </a:br>
            <a:endParaRPr lang="de-DE" dirty="0"/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755576" y="2132856"/>
            <a:ext cx="7848872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ü"/>
            </a:pPr>
            <a:r>
              <a:rPr lang="de-DE" sz="2000" b="1" dirty="0"/>
              <a:t> </a:t>
            </a:r>
            <a:r>
              <a:rPr lang="de-DE" sz="2800" dirty="0"/>
              <a:t>Klar Stellung beziehen!</a:t>
            </a:r>
          </a:p>
          <a:p>
            <a:pPr algn="r" eaLnBrk="1" hangingPunct="1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ü"/>
            </a:pPr>
            <a:r>
              <a:rPr lang="de-DE" sz="2800" dirty="0"/>
              <a:t> Mobbing schnell und kompromisslos stoppen!</a:t>
            </a:r>
          </a:p>
          <a:p>
            <a:pPr algn="r" eaLnBrk="1" hangingPunct="1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ü"/>
            </a:pPr>
            <a:r>
              <a:rPr lang="de-DE" sz="2800" dirty="0"/>
              <a:t> Nicht verhandeln!</a:t>
            </a:r>
          </a:p>
          <a:p>
            <a:pPr algn="r" eaLnBrk="1" hangingPunct="1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ü"/>
            </a:pPr>
            <a:r>
              <a:rPr lang="de-DE" sz="2800" dirty="0"/>
              <a:t> Nicht diskutieren</a:t>
            </a:r>
            <a:r>
              <a:rPr lang="de-DE" sz="2800" b="1" dirty="0"/>
              <a:t>!</a:t>
            </a:r>
          </a:p>
          <a:p>
            <a:pPr eaLnBrk="1" hangingPunct="1">
              <a:spcBef>
                <a:spcPct val="20000"/>
              </a:spcBef>
            </a:pPr>
            <a:endParaRPr lang="de-DE" sz="2000" b="1" dirty="0"/>
          </a:p>
          <a:p>
            <a:pPr eaLnBrk="1" hangingPunct="1">
              <a:spcBef>
                <a:spcPct val="20000"/>
              </a:spcBef>
              <a:buFontTx/>
              <a:buChar char="-"/>
            </a:pPr>
            <a:endParaRPr lang="de-DE" sz="2000" dirty="0"/>
          </a:p>
        </p:txBody>
      </p:sp>
      <p:pic>
        <p:nvPicPr>
          <p:cNvPr id="7" name="Grafik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6308725"/>
            <a:ext cx="107950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552" y="0"/>
            <a:ext cx="8424936" cy="1552575"/>
          </a:xfrm>
        </p:spPr>
        <p:txBody>
          <a:bodyPr/>
          <a:lstStyle/>
          <a:p>
            <a:pPr algn="ctr" eaLnBrk="1" hangingPunct="1"/>
            <a:r>
              <a:rPr lang="de-DE" dirty="0">
                <a:solidFill>
                  <a:srgbClr val="E30200"/>
                </a:solidFill>
              </a:rPr>
              <a:t/>
            </a:r>
            <a:br>
              <a:rPr lang="de-DE" dirty="0">
                <a:solidFill>
                  <a:srgbClr val="E30200"/>
                </a:solidFill>
              </a:rPr>
            </a:br>
            <a:r>
              <a:rPr lang="de-DE" dirty="0">
                <a:solidFill>
                  <a:srgbClr val="E30200"/>
                </a:solidFill>
              </a:rPr>
              <a:t/>
            </a:r>
            <a:br>
              <a:rPr lang="de-DE" dirty="0">
                <a:solidFill>
                  <a:srgbClr val="E30200"/>
                </a:solidFill>
              </a:rPr>
            </a:br>
            <a:r>
              <a:rPr lang="de-DE" dirty="0">
                <a:solidFill>
                  <a:srgbClr val="E30200"/>
                </a:solidFill>
              </a:rPr>
              <a:t>Cyber-Mobbing </a:t>
            </a:r>
            <a:r>
              <a:rPr lang="de-DE" dirty="0" smtClean="0">
                <a:solidFill>
                  <a:srgbClr val="E30200"/>
                </a:solidFill>
              </a:rPr>
              <a:t>– Empfehlungen</a:t>
            </a:r>
            <a:r>
              <a:rPr lang="de-DE" dirty="0">
                <a:solidFill>
                  <a:srgbClr val="E30200"/>
                </a:solidFill>
              </a:rPr>
              <a:t/>
            </a:r>
            <a:br>
              <a:rPr lang="de-DE" dirty="0">
                <a:solidFill>
                  <a:srgbClr val="E30200"/>
                </a:solidFill>
              </a:rPr>
            </a:br>
            <a:r>
              <a:rPr lang="de-DE" dirty="0">
                <a:solidFill>
                  <a:srgbClr val="E30200"/>
                </a:solidFill>
              </a:rPr>
              <a:t>Schnell handeln! </a:t>
            </a:r>
            <a:br>
              <a:rPr lang="de-DE" dirty="0">
                <a:solidFill>
                  <a:srgbClr val="E30200"/>
                </a:solidFill>
              </a:rPr>
            </a:br>
            <a:endParaRPr lang="de-DE" dirty="0"/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755576" y="1772816"/>
            <a:ext cx="7848872" cy="423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ü"/>
            </a:pPr>
            <a:r>
              <a:rPr lang="de-DE" sz="2000" b="1" dirty="0"/>
              <a:t> </a:t>
            </a:r>
            <a:r>
              <a:rPr lang="de-DE" dirty="0"/>
              <a:t>Nicht zu lange warten!!! Schnelle Intervention wichtig!</a:t>
            </a:r>
          </a:p>
          <a:p>
            <a:pPr algn="r" eaLnBrk="1" hangingPunct="1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ü"/>
            </a:pPr>
            <a:r>
              <a:rPr lang="de-DE" dirty="0"/>
              <a:t> Betroffene haben meist lange Leidensgeschichte hinter sich</a:t>
            </a:r>
          </a:p>
          <a:p>
            <a:pPr algn="r" eaLnBrk="1" hangingPunct="1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ü"/>
            </a:pPr>
            <a:r>
              <a:rPr lang="de-DE" dirty="0"/>
              <a:t> Beweise sichern – </a:t>
            </a:r>
            <a:r>
              <a:rPr lang="de-DE" dirty="0" err="1"/>
              <a:t>Screenshots</a:t>
            </a:r>
            <a:r>
              <a:rPr lang="de-DE" dirty="0"/>
              <a:t>, </a:t>
            </a:r>
            <a:r>
              <a:rPr lang="de-DE" dirty="0" err="1"/>
              <a:t>ScrapBook</a:t>
            </a:r>
            <a:r>
              <a:rPr lang="de-DE" dirty="0"/>
              <a:t> etc.</a:t>
            </a:r>
          </a:p>
          <a:p>
            <a:pPr algn="r" eaLnBrk="1" hangingPunct="1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ü"/>
            </a:pPr>
            <a:r>
              <a:rPr lang="de-DE" dirty="0"/>
              <a:t> Verbindungsdaten werden oft nur wenige Tage gespeichert </a:t>
            </a:r>
          </a:p>
          <a:p>
            <a:pPr algn="r" eaLnBrk="1" hangingPunct="1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ü"/>
            </a:pP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552" y="188640"/>
            <a:ext cx="8424936" cy="1552575"/>
          </a:xfrm>
        </p:spPr>
        <p:txBody>
          <a:bodyPr/>
          <a:lstStyle/>
          <a:p>
            <a:pPr algn="ctr" eaLnBrk="1" hangingPunct="1"/>
            <a:r>
              <a:rPr lang="de-DE" dirty="0">
                <a:solidFill>
                  <a:srgbClr val="E30200"/>
                </a:solidFill>
              </a:rPr>
              <a:t/>
            </a:r>
            <a:br>
              <a:rPr lang="de-DE" dirty="0">
                <a:solidFill>
                  <a:srgbClr val="E30200"/>
                </a:solidFill>
              </a:rPr>
            </a:br>
            <a:r>
              <a:rPr lang="de-DE" dirty="0">
                <a:solidFill>
                  <a:srgbClr val="E30200"/>
                </a:solidFill>
              </a:rPr>
              <a:t/>
            </a:r>
            <a:br>
              <a:rPr lang="de-DE" dirty="0">
                <a:solidFill>
                  <a:srgbClr val="E30200"/>
                </a:solidFill>
              </a:rPr>
            </a:br>
            <a:r>
              <a:rPr lang="de-DE" dirty="0">
                <a:solidFill>
                  <a:srgbClr val="E30200"/>
                </a:solidFill>
              </a:rPr>
              <a:t>Cyber-Mobbing </a:t>
            </a:r>
            <a:r>
              <a:rPr lang="de-DE" dirty="0" smtClean="0">
                <a:solidFill>
                  <a:srgbClr val="E30200"/>
                </a:solidFill>
              </a:rPr>
              <a:t>– Empfehlungen</a:t>
            </a:r>
            <a:r>
              <a:rPr lang="de-DE" dirty="0">
                <a:solidFill>
                  <a:srgbClr val="E30200"/>
                </a:solidFill>
              </a:rPr>
              <a:t/>
            </a:r>
            <a:br>
              <a:rPr lang="de-DE" dirty="0">
                <a:solidFill>
                  <a:srgbClr val="E30200"/>
                </a:solidFill>
              </a:rPr>
            </a:br>
            <a:r>
              <a:rPr lang="de-DE" dirty="0">
                <a:solidFill>
                  <a:srgbClr val="E30200"/>
                </a:solidFill>
              </a:rPr>
              <a:t>Zeichen setzen - Gefahrenabwehr </a:t>
            </a:r>
            <a:br>
              <a:rPr lang="de-DE" dirty="0">
                <a:solidFill>
                  <a:srgbClr val="E30200"/>
                </a:solidFill>
              </a:rPr>
            </a:br>
            <a:endParaRPr lang="de-DE" dirty="0"/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755576" y="1772816"/>
            <a:ext cx="7848872" cy="423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ü"/>
            </a:pPr>
            <a:r>
              <a:rPr lang="de-DE" sz="2000" b="1" dirty="0"/>
              <a:t> </a:t>
            </a:r>
            <a:r>
              <a:rPr lang="de-DE" dirty="0"/>
              <a:t>Botschaft: Wehren lohnt sich – Cybermobbing wird nicht geduldet</a:t>
            </a:r>
          </a:p>
          <a:p>
            <a:pPr algn="r" eaLnBrk="1" hangingPunct="1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ü"/>
            </a:pPr>
            <a:r>
              <a:rPr lang="de-DE" dirty="0"/>
              <a:t> Polizei unterliegt dem Strafverfolgungszwang! </a:t>
            </a:r>
          </a:p>
          <a:p>
            <a:pPr algn="r" eaLnBrk="1" hangingPunct="1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ü"/>
            </a:pPr>
            <a:r>
              <a:rPr lang="de-DE" dirty="0"/>
              <a:t> Polizei =&gt; Gefahrenabwehr</a:t>
            </a:r>
          </a:p>
          <a:p>
            <a:pPr algn="r" eaLnBrk="1" hangingPunct="1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ü"/>
            </a:pPr>
            <a:r>
              <a:rPr lang="de-DE" dirty="0"/>
              <a:t> „</a:t>
            </a:r>
            <a:r>
              <a:rPr lang="de-DE" dirty="0" err="1"/>
              <a:t>Gefährderansprachen</a:t>
            </a:r>
            <a:r>
              <a:rPr lang="de-DE" dirty="0"/>
              <a:t>“ </a:t>
            </a:r>
          </a:p>
          <a:p>
            <a:pPr algn="r" eaLnBrk="1" hangingPunct="1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ü"/>
            </a:pPr>
            <a:r>
              <a:rPr lang="de-DE" dirty="0"/>
              <a:t> Tatmittel wie </a:t>
            </a:r>
            <a:r>
              <a:rPr lang="de-DE" dirty="0" err="1"/>
              <a:t>Smartphones</a:t>
            </a:r>
            <a:r>
              <a:rPr lang="de-DE" dirty="0"/>
              <a:t>, Computer etc. können beschlagnahmt und auch eingezogen werden</a:t>
            </a:r>
          </a:p>
          <a:p>
            <a:pPr algn="r" eaLnBrk="1" hangingPunct="1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ü"/>
            </a:pPr>
            <a:r>
              <a:rPr lang="de-DE" dirty="0"/>
              <a:t> auch bei Strafunmündigen</a:t>
            </a:r>
          </a:p>
        </p:txBody>
      </p:sp>
      <p:pic>
        <p:nvPicPr>
          <p:cNvPr id="3077" name="Picture 7" descr="PolizeiBW_Logo_PD HD_4c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027988" y="6400800"/>
            <a:ext cx="1042987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8" descr="SicherHeid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43800" y="6410325"/>
            <a:ext cx="431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9" descr="KKPRN Logo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948488" y="6427788"/>
            <a:ext cx="5032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Grafik 7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79388" y="6308725"/>
            <a:ext cx="107950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552" y="0"/>
            <a:ext cx="8424936" cy="1552575"/>
          </a:xfrm>
        </p:spPr>
        <p:txBody>
          <a:bodyPr/>
          <a:lstStyle/>
          <a:p>
            <a:pPr algn="ctr" eaLnBrk="1" hangingPunct="1"/>
            <a:r>
              <a:rPr lang="de-DE" dirty="0">
                <a:solidFill>
                  <a:srgbClr val="E30200"/>
                </a:solidFill>
              </a:rPr>
              <a:t/>
            </a:r>
            <a:br>
              <a:rPr lang="de-DE" dirty="0">
                <a:solidFill>
                  <a:srgbClr val="E30200"/>
                </a:solidFill>
              </a:rPr>
            </a:br>
            <a:r>
              <a:rPr lang="de-DE" dirty="0">
                <a:solidFill>
                  <a:srgbClr val="E30200"/>
                </a:solidFill>
              </a:rPr>
              <a:t/>
            </a:r>
            <a:br>
              <a:rPr lang="de-DE" dirty="0">
                <a:solidFill>
                  <a:srgbClr val="E30200"/>
                </a:solidFill>
              </a:rPr>
            </a:br>
            <a:r>
              <a:rPr lang="de-DE" dirty="0">
                <a:solidFill>
                  <a:srgbClr val="E30200"/>
                </a:solidFill>
              </a:rPr>
              <a:t>Cyber-Mobbing </a:t>
            </a:r>
            <a:r>
              <a:rPr lang="de-DE" dirty="0" smtClean="0">
                <a:solidFill>
                  <a:srgbClr val="E30200"/>
                </a:solidFill>
              </a:rPr>
              <a:t>– Empfehlungen</a:t>
            </a:r>
            <a:r>
              <a:rPr lang="de-DE" dirty="0">
                <a:solidFill>
                  <a:srgbClr val="E30200"/>
                </a:solidFill>
              </a:rPr>
              <a:t/>
            </a:r>
            <a:br>
              <a:rPr lang="de-DE" dirty="0">
                <a:solidFill>
                  <a:srgbClr val="E30200"/>
                </a:solidFill>
              </a:rPr>
            </a:br>
            <a:r>
              <a:rPr lang="de-DE" dirty="0">
                <a:solidFill>
                  <a:srgbClr val="E30200"/>
                </a:solidFill>
              </a:rPr>
              <a:t>Rahmenbedingungen </a:t>
            </a:r>
            <a:br>
              <a:rPr lang="de-DE" dirty="0">
                <a:solidFill>
                  <a:srgbClr val="E30200"/>
                </a:solidFill>
              </a:rPr>
            </a:br>
            <a:endParaRPr lang="de-DE" dirty="0"/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755576" y="1556792"/>
            <a:ext cx="7848872" cy="423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ü"/>
            </a:pPr>
            <a:r>
              <a:rPr lang="de-DE" sz="2000" b="1" dirty="0"/>
              <a:t> </a:t>
            </a:r>
            <a:r>
              <a:rPr lang="de-DE" dirty="0"/>
              <a:t>Intervention ersetzt keine Präventionskonzepte</a:t>
            </a:r>
          </a:p>
          <a:p>
            <a:pPr algn="r" eaLnBrk="1" hangingPunct="1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ü"/>
            </a:pPr>
            <a:r>
              <a:rPr lang="de-DE" dirty="0"/>
              <a:t> Prävention muss frühzeitig ansetzen</a:t>
            </a:r>
          </a:p>
          <a:p>
            <a:pPr algn="r" eaLnBrk="1" hangingPunct="1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ü"/>
            </a:pPr>
            <a:r>
              <a:rPr lang="de-DE" dirty="0"/>
              <a:t> gutes Schulklima </a:t>
            </a:r>
          </a:p>
          <a:p>
            <a:pPr algn="r" eaLnBrk="1" hangingPunct="1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ü"/>
            </a:pPr>
            <a:r>
              <a:rPr lang="de-DE" dirty="0"/>
              <a:t> Medienkompetenz und Zivilcourage fördern</a:t>
            </a:r>
          </a:p>
          <a:p>
            <a:pPr lvl="1" algn="r" eaLnBrk="1" hangingPunct="1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ü"/>
            </a:pPr>
            <a:r>
              <a:rPr lang="de-DE" dirty="0"/>
              <a:t> „schweigende Mehrheit“ gewinnen</a:t>
            </a:r>
          </a:p>
          <a:p>
            <a:pPr algn="r" eaLnBrk="1" hangingPunct="1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ü"/>
            </a:pPr>
            <a:r>
              <a:rPr lang="de-DE" dirty="0"/>
              <a:t> Ansprechpartner für Betroffene an der Schule</a:t>
            </a:r>
          </a:p>
          <a:p>
            <a:pPr algn="r" eaLnBrk="1" hangingPunct="1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ü"/>
            </a:pPr>
            <a:r>
              <a:rPr lang="de-DE" dirty="0"/>
              <a:t> Vorsicht mit dem Begriff „Opfer“!</a:t>
            </a:r>
          </a:p>
        </p:txBody>
      </p:sp>
      <p:pic>
        <p:nvPicPr>
          <p:cNvPr id="7" name="Grafik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6308725"/>
            <a:ext cx="107950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347864" y="404664"/>
            <a:ext cx="5472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 smtClean="0">
                <a:solidFill>
                  <a:srgbClr val="C00000"/>
                </a:solidFill>
              </a:rPr>
              <a:t>Internetseiten</a:t>
            </a:r>
          </a:p>
          <a:p>
            <a:pPr algn="r"/>
            <a:r>
              <a:rPr lang="de-DE" dirty="0" smtClean="0">
                <a:solidFill>
                  <a:srgbClr val="C00000"/>
                </a:solidFill>
              </a:rPr>
              <a:t>Praxistipps</a:t>
            </a:r>
            <a:endParaRPr lang="de-DE" dirty="0">
              <a:solidFill>
                <a:srgbClr val="C00000"/>
              </a:solidFill>
            </a:endParaRPr>
          </a:p>
        </p:txBody>
      </p:sp>
      <p:pic>
        <p:nvPicPr>
          <p:cNvPr id="3" name="Grafik 2" descr="info-553648_640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924548" y="1556792"/>
            <a:ext cx="6219452" cy="4392488"/>
          </a:xfrm>
          <a:prstGeom prst="rect">
            <a:avLst/>
          </a:prstGeom>
        </p:spPr>
      </p:pic>
      <p:pic>
        <p:nvPicPr>
          <p:cNvPr id="4" name="Grafik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388" y="6308725"/>
            <a:ext cx="107950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14763" y="0"/>
            <a:ext cx="5329237" cy="6524625"/>
          </a:xfrm>
          <a:prstGeom prst="rect">
            <a:avLst/>
          </a:prstGeom>
          <a:noFill/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</p:pic>
      <p:sp>
        <p:nvSpPr>
          <p:cNvPr id="29699" name="Textfeld 2"/>
          <p:cNvSpPr txBox="1">
            <a:spLocks noChangeArrowheads="1"/>
          </p:cNvSpPr>
          <p:nvPr/>
        </p:nvSpPr>
        <p:spPr bwMode="auto">
          <a:xfrm>
            <a:off x="4067175" y="6237288"/>
            <a:ext cx="4608513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altLang="de-DE" sz="1000">
                <a:solidFill>
                  <a:schemeClr val="tx1"/>
                </a:solidFill>
              </a:rPr>
              <a:t>Eigener Screenshot: facebook </a:t>
            </a:r>
          </a:p>
        </p:txBody>
      </p:sp>
      <p:sp>
        <p:nvSpPr>
          <p:cNvPr id="26629" name="Textfeld 4"/>
          <p:cNvSpPr txBox="1">
            <a:spLocks noChangeArrowheads="1"/>
          </p:cNvSpPr>
          <p:nvPr/>
        </p:nvSpPr>
        <p:spPr bwMode="auto">
          <a:xfrm>
            <a:off x="285750" y="2465388"/>
            <a:ext cx="2776538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de-DE" altLang="de-DE" sz="3600" spc="600" dirty="0">
                <a:solidFill>
                  <a:srgbClr val="C00000"/>
                </a:solidFill>
                <a:latin typeface="Century Gothic" pitchFamily="34" charset="0"/>
              </a:rPr>
              <a:t>Zivile Helden</a:t>
            </a:r>
          </a:p>
        </p:txBody>
      </p:sp>
      <p:sp>
        <p:nvSpPr>
          <p:cNvPr id="29701" name="Foliennummernplatzhalt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BB71147-2996-45D0-B234-462A5224A8F4}" type="slidenum">
              <a:rPr lang="de-DE" altLang="de-DE" smtClean="0"/>
              <a:pPr/>
              <a:t>15</a:t>
            </a:fld>
            <a:endParaRPr lang="de-DE" altLang="de-DE" smtClean="0"/>
          </a:p>
        </p:txBody>
      </p:sp>
      <p:sp>
        <p:nvSpPr>
          <p:cNvPr id="29702" name="Textfeld 6"/>
          <p:cNvSpPr txBox="1">
            <a:spLocks noChangeArrowheads="1"/>
          </p:cNvSpPr>
          <p:nvPr/>
        </p:nvSpPr>
        <p:spPr bwMode="auto">
          <a:xfrm>
            <a:off x="-414338" y="885825"/>
            <a:ext cx="3730626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altLang="de-DE" sz="2800">
                <a:solidFill>
                  <a:srgbClr val="FF0000"/>
                </a:solidFill>
                <a:latin typeface="Century Gothic" pitchFamily="34" charset="0"/>
              </a:rPr>
              <a:t>Praxisbeispiel:</a:t>
            </a:r>
          </a:p>
          <a:p>
            <a:pPr algn="ctr"/>
            <a:r>
              <a:rPr lang="de-DE" altLang="de-DE" sz="2800">
                <a:solidFill>
                  <a:srgbClr val="FF0000"/>
                </a:solidFill>
                <a:latin typeface="Century Gothic" pitchFamily="34" charset="0"/>
              </a:rPr>
              <a:t>Online-Format</a:t>
            </a:r>
          </a:p>
        </p:txBody>
      </p:sp>
      <p:pic>
        <p:nvPicPr>
          <p:cNvPr id="8" name="Grafik 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388" y="6308725"/>
            <a:ext cx="107950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3"/>
          <p:cNvSpPr txBox="1">
            <a:spLocks noChangeArrowheads="1"/>
          </p:cNvSpPr>
          <p:nvPr/>
        </p:nvSpPr>
        <p:spPr bwMode="auto">
          <a:xfrm>
            <a:off x="1476375" y="476250"/>
            <a:ext cx="6769100" cy="947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altLang="de-DE" sz="2800" u="sng">
                <a:solidFill>
                  <a:srgbClr val="E46C0A"/>
                </a:solidFill>
                <a:ea typeface="Arial Unicode MS" pitchFamily="34" charset="-128"/>
                <a:cs typeface="Arial Unicode MS" pitchFamily="34" charset="-128"/>
              </a:rPr>
              <a:t>www.digital-bildung-praevention.de</a:t>
            </a:r>
          </a:p>
          <a:p>
            <a:pPr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e-DE" altLang="de-DE" sz="2800" u="sng">
              <a:solidFill>
                <a:srgbClr val="E46C0A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1475656" y="5445224"/>
            <a:ext cx="6479803" cy="9562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marL="457200" lvl="1" indent="0" algn="ctr" eaLnBrk="1" hangingPunct="1">
              <a:buSzPct val="10000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/>
            </a:pPr>
            <a:r>
              <a:rPr lang="de-DE" sz="2800" dirty="0">
                <a:solidFill>
                  <a:srgbClr val="E302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2" charset="0"/>
                <a:ea typeface="+mn-ea"/>
                <a:cs typeface="Arial" charset="0"/>
              </a:rPr>
              <a:t>Vielen Dank für Ihre Aufmerksamkeit</a:t>
            </a:r>
            <a:r>
              <a:rPr lang="de-DE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2" charset="0"/>
                <a:ea typeface="+mn-ea"/>
                <a:cs typeface="Arial" charset="0"/>
              </a:rPr>
              <a:t> </a:t>
            </a:r>
          </a:p>
        </p:txBody>
      </p:sp>
      <p:sp>
        <p:nvSpPr>
          <p:cNvPr id="31748" name="Text Box 8"/>
          <p:cNvSpPr txBox="1">
            <a:spLocks noChangeArrowheads="1"/>
          </p:cNvSpPr>
          <p:nvPr/>
        </p:nvSpPr>
        <p:spPr bwMode="auto">
          <a:xfrm>
            <a:off x="1763713" y="765175"/>
            <a:ext cx="5472112" cy="1201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e-DE" altLang="de-DE" sz="2400">
              <a:solidFill>
                <a:srgbClr val="000000"/>
              </a:solidFill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altLang="de-DE" sz="2400">
                <a:solidFill>
                  <a:srgbClr val="000000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Das Informationsangebot zur Nutzung</a:t>
            </a:r>
          </a:p>
          <a:p>
            <a:pPr algn="ctr"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altLang="de-DE" sz="2400">
                <a:solidFill>
                  <a:srgbClr val="000000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digitaler Medien für die Region Rhein-Neckar</a:t>
            </a:r>
          </a:p>
        </p:txBody>
      </p:sp>
      <p:pic>
        <p:nvPicPr>
          <p:cNvPr id="31749" name="Grafik 1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63713" y="2133600"/>
            <a:ext cx="5616575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Grafik 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388" y="6308725"/>
            <a:ext cx="107950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bullying-4378156_640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508104" y="188640"/>
            <a:ext cx="3480582" cy="64547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 Box 4"/>
          <p:cNvSpPr txBox="1"/>
          <p:nvPr/>
        </p:nvSpPr>
        <p:spPr>
          <a:xfrm>
            <a:off x="6372225" y="6611938"/>
            <a:ext cx="2520950" cy="219741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Font typeface="StarSymbol"/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</a:tabLst>
              <a:defRPr/>
            </a:pPr>
            <a:r>
              <a:rPr lang="de-DE" sz="800" dirty="0" err="1" smtClean="0">
                <a:solidFill>
                  <a:srgbClr val="C00000"/>
                </a:solidFill>
                <a:latin typeface="Calibri" pitchFamily="18"/>
                <a:ea typeface="Microsoft YaHei" pitchFamily="2"/>
                <a:cs typeface="Mangal" pitchFamily="2"/>
              </a:rPr>
              <a:t>Pixabay</a:t>
            </a:r>
            <a:r>
              <a:rPr lang="de-DE" sz="800" dirty="0" smtClean="0">
                <a:solidFill>
                  <a:srgbClr val="C00000"/>
                </a:solidFill>
                <a:latin typeface="Calibri" pitchFamily="18"/>
                <a:ea typeface="Microsoft YaHei" pitchFamily="2"/>
                <a:cs typeface="Mangal" pitchFamily="2"/>
              </a:rPr>
              <a:t>/</a:t>
            </a:r>
            <a:r>
              <a:rPr lang="de-DE" sz="800" dirty="0" err="1" smtClean="0">
                <a:solidFill>
                  <a:srgbClr val="C00000"/>
                </a:solidFill>
                <a:latin typeface="Calibri" pitchFamily="18"/>
                <a:ea typeface="Microsoft YaHei" pitchFamily="2"/>
                <a:cs typeface="Mangal" pitchFamily="2"/>
              </a:rPr>
              <a:t>bulling</a:t>
            </a:r>
            <a:r>
              <a:rPr lang="de-DE" sz="800" dirty="0" smtClean="0">
                <a:solidFill>
                  <a:srgbClr val="C00000"/>
                </a:solidFill>
                <a:latin typeface="Calibri" pitchFamily="18"/>
                <a:ea typeface="Microsoft YaHei" pitchFamily="2"/>
                <a:cs typeface="Mangal" pitchFamily="2"/>
              </a:rPr>
              <a:t>/4378156:640</a:t>
            </a:r>
            <a:endParaRPr lang="de-DE" sz="800" dirty="0">
              <a:solidFill>
                <a:srgbClr val="C00000"/>
              </a:solidFill>
              <a:latin typeface="Calibri" pitchFamily="18"/>
              <a:ea typeface="Microsoft YaHei" pitchFamily="2"/>
              <a:cs typeface="Mangal" pitchFamily="2"/>
            </a:endParaRPr>
          </a:p>
        </p:txBody>
      </p:sp>
      <p:sp>
        <p:nvSpPr>
          <p:cNvPr id="6" name="Text Box 6"/>
          <p:cNvSpPr txBox="1"/>
          <p:nvPr/>
        </p:nvSpPr>
        <p:spPr>
          <a:xfrm>
            <a:off x="611560" y="1196752"/>
            <a:ext cx="4103688" cy="3600450"/>
          </a:xfrm>
          <a:prstGeom prst="rect">
            <a:avLst/>
          </a:prstGeom>
          <a:noFill/>
          <a:ln>
            <a:noFill/>
          </a:ln>
        </p:spPr>
        <p:txBody>
          <a:bodyPr lIns="0" tIns="25560" rIns="0" bIns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341280" indent="-341280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Wingdings" pitchFamily="2" charset="2"/>
              <a:buChar char="ü"/>
              <a:tabLst>
                <a:tab pos="723960" algn="l"/>
                <a:tab pos="1447920" algn="l"/>
                <a:tab pos="2171519" algn="l"/>
                <a:tab pos="2895480" algn="l"/>
                <a:tab pos="3619440" algn="l"/>
              </a:tabLst>
              <a:defRPr/>
            </a:pPr>
            <a:r>
              <a:rPr lang="de-DE" sz="2800" dirty="0">
                <a:latin typeface="Arial Narrow" pitchFamily="34"/>
                <a:ea typeface="Microsoft YaHei" pitchFamily="2"/>
                <a:cs typeface="Mangal" pitchFamily="2"/>
              </a:rPr>
              <a:t>Absicht</a:t>
            </a:r>
          </a:p>
          <a:p>
            <a:pPr marL="341280" indent="-341280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ü"/>
              <a:tabLst>
                <a:tab pos="723960" algn="l"/>
                <a:tab pos="1447920" algn="l"/>
                <a:tab pos="2171519" algn="l"/>
                <a:tab pos="2895480" algn="l"/>
                <a:tab pos="3619440" algn="l"/>
              </a:tabLst>
              <a:defRPr/>
            </a:pPr>
            <a:endParaRPr lang="de-DE" sz="800" dirty="0">
              <a:latin typeface="Arial Narrow" pitchFamily="34"/>
              <a:ea typeface="Microsoft YaHei" pitchFamily="2"/>
              <a:cs typeface="Mangal" pitchFamily="2"/>
            </a:endParaRPr>
          </a:p>
          <a:p>
            <a:pPr marL="341280" indent="-341280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ü"/>
              <a:tabLst>
                <a:tab pos="723960" algn="l"/>
                <a:tab pos="1447920" algn="l"/>
                <a:tab pos="2171519" algn="l"/>
                <a:tab pos="2895480" algn="l"/>
                <a:tab pos="3619440" algn="l"/>
              </a:tabLst>
              <a:defRPr/>
            </a:pPr>
            <a:endParaRPr lang="de-DE" sz="800" dirty="0">
              <a:latin typeface="Arial Narrow" pitchFamily="34"/>
              <a:ea typeface="Microsoft YaHei" pitchFamily="2"/>
              <a:cs typeface="Mangal" pitchFamily="2"/>
            </a:endParaRPr>
          </a:p>
          <a:p>
            <a:pPr marL="341280" indent="-341280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Wingdings" pitchFamily="2" charset="2"/>
              <a:buChar char="ü"/>
              <a:tabLst>
                <a:tab pos="723960" algn="l"/>
                <a:tab pos="1447920" algn="l"/>
                <a:tab pos="2171519" algn="l"/>
                <a:tab pos="2895480" algn="l"/>
                <a:tab pos="3619440" algn="l"/>
              </a:tabLst>
              <a:defRPr/>
            </a:pPr>
            <a:r>
              <a:rPr lang="de-DE" sz="2800" dirty="0">
                <a:latin typeface="Arial Narrow" pitchFamily="34"/>
                <a:ea typeface="Microsoft YaHei" pitchFamily="2"/>
                <a:cs typeface="Mangal" pitchFamily="2"/>
              </a:rPr>
              <a:t>Machtungleichgewicht</a:t>
            </a:r>
          </a:p>
          <a:p>
            <a:pPr marL="341280" indent="-341280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ü"/>
              <a:tabLst>
                <a:tab pos="723960" algn="l"/>
                <a:tab pos="1447920" algn="l"/>
                <a:tab pos="2171519" algn="l"/>
                <a:tab pos="2895480" algn="l"/>
                <a:tab pos="3619440" algn="l"/>
              </a:tabLst>
              <a:defRPr/>
            </a:pPr>
            <a:endParaRPr lang="de-DE" sz="1000" dirty="0">
              <a:latin typeface="Arial Narrow" pitchFamily="34"/>
              <a:ea typeface="Microsoft YaHei" pitchFamily="2"/>
              <a:cs typeface="Mangal" pitchFamily="2"/>
            </a:endParaRPr>
          </a:p>
          <a:p>
            <a:pPr marL="341280" indent="-341280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ü"/>
              <a:tabLst>
                <a:tab pos="723960" algn="l"/>
                <a:tab pos="1447920" algn="l"/>
                <a:tab pos="2171519" algn="l"/>
                <a:tab pos="2895480" algn="l"/>
                <a:tab pos="3619440" algn="l"/>
              </a:tabLst>
              <a:defRPr/>
            </a:pPr>
            <a:endParaRPr lang="de-DE" sz="800" dirty="0">
              <a:latin typeface="Arial Narrow" pitchFamily="34"/>
              <a:ea typeface="Microsoft YaHei" pitchFamily="2"/>
              <a:cs typeface="Mangal" pitchFamily="2"/>
            </a:endParaRPr>
          </a:p>
          <a:p>
            <a:pPr marL="341280" indent="-341280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Wingdings" pitchFamily="2" charset="2"/>
              <a:buChar char="ü"/>
              <a:tabLst>
                <a:tab pos="723960" algn="l"/>
                <a:tab pos="1447920" algn="l"/>
                <a:tab pos="2171519" algn="l"/>
                <a:tab pos="2895480" algn="l"/>
                <a:tab pos="3619440" algn="l"/>
              </a:tabLst>
              <a:defRPr/>
            </a:pPr>
            <a:r>
              <a:rPr lang="de-DE" sz="2800" dirty="0">
                <a:latin typeface="Arial Narrow" pitchFamily="34"/>
                <a:ea typeface="Microsoft YaHei" pitchFamily="2"/>
                <a:cs typeface="Mangal" pitchFamily="2"/>
              </a:rPr>
              <a:t>Häufigkeit und Dauer</a:t>
            </a:r>
          </a:p>
          <a:p>
            <a:pPr marL="341280" indent="-341280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ü"/>
              <a:tabLst>
                <a:tab pos="723960" algn="l"/>
                <a:tab pos="1447920" algn="l"/>
                <a:tab pos="2171519" algn="l"/>
                <a:tab pos="2895480" algn="l"/>
                <a:tab pos="3619440" algn="l"/>
              </a:tabLst>
              <a:defRPr/>
            </a:pPr>
            <a:endParaRPr lang="de-DE" sz="1600" dirty="0">
              <a:latin typeface="Arial Narrow" pitchFamily="34"/>
              <a:ea typeface="Microsoft YaHei" pitchFamily="2"/>
              <a:cs typeface="Mangal" pitchFamily="2"/>
            </a:endParaRPr>
          </a:p>
          <a:p>
            <a:pPr marL="341280" indent="-341280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Wingdings" pitchFamily="2" charset="2"/>
              <a:buChar char="ü"/>
              <a:tabLst>
                <a:tab pos="723960" algn="l"/>
                <a:tab pos="1447920" algn="l"/>
                <a:tab pos="2171519" algn="l"/>
                <a:tab pos="2895480" algn="l"/>
                <a:tab pos="3619440" algn="l"/>
              </a:tabLst>
              <a:defRPr/>
            </a:pPr>
            <a:r>
              <a:rPr lang="de-DE" sz="2800" dirty="0">
                <a:latin typeface="Arial Narrow" pitchFamily="34"/>
                <a:ea typeface="Microsoft YaHei" pitchFamily="2"/>
                <a:cs typeface="Mangal" pitchFamily="2"/>
              </a:rPr>
              <a:t>Perspektivlosigkeit</a:t>
            </a:r>
          </a:p>
          <a:p>
            <a:pPr marL="343080" indent="-341280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None/>
              <a:tabLst>
                <a:tab pos="723960" algn="l"/>
                <a:tab pos="1447920" algn="l"/>
                <a:tab pos="2171880" algn="l"/>
                <a:tab pos="2895840" algn="l"/>
                <a:tab pos="3619800" algn="l"/>
              </a:tabLst>
              <a:defRPr/>
            </a:pPr>
            <a:r>
              <a:rPr lang="de-DE" sz="2800" dirty="0">
                <a:latin typeface="Arial Narrow" pitchFamily="34"/>
                <a:ea typeface="Microsoft YaHei" pitchFamily="2"/>
                <a:cs typeface="Mangal" pitchFamily="2"/>
              </a:rPr>
              <a:t>	 (für das Opfer)</a:t>
            </a:r>
          </a:p>
          <a:p>
            <a:pPr marL="774719" indent="-665280" algn="r" fontAlgn="auto">
              <a:lnSpc>
                <a:spcPct val="150000"/>
              </a:lnSpc>
              <a:spcBef>
                <a:spcPts val="0"/>
              </a:spcBef>
              <a:spcAft>
                <a:spcPts val="1290"/>
              </a:spcAft>
              <a:buFont typeface="StarSymbol"/>
              <a:buNone/>
              <a:tabLst>
                <a:tab pos="723959" algn="l"/>
                <a:tab pos="1447919" algn="l"/>
                <a:tab pos="2171879" algn="l"/>
                <a:tab pos="2895479" algn="l"/>
                <a:tab pos="3619439" algn="l"/>
              </a:tabLst>
              <a:defRPr/>
            </a:pPr>
            <a:endParaRPr lang="de-DE" sz="2600" dirty="0">
              <a:latin typeface="Century Gothic" pitchFamily="34"/>
              <a:ea typeface="Microsoft YaHei" pitchFamily="2"/>
              <a:cs typeface="Mangal" pitchFamily="2"/>
            </a:endParaRPr>
          </a:p>
          <a:p>
            <a:pPr marL="774719" indent="-665280" algn="r" fontAlgn="auto">
              <a:lnSpc>
                <a:spcPct val="150000"/>
              </a:lnSpc>
              <a:spcBef>
                <a:spcPts val="0"/>
              </a:spcBef>
              <a:spcAft>
                <a:spcPts val="1290"/>
              </a:spcAft>
              <a:buFont typeface="StarSymbol"/>
              <a:buNone/>
              <a:tabLst>
                <a:tab pos="723959" algn="l"/>
                <a:tab pos="1447919" algn="l"/>
                <a:tab pos="2171879" algn="l"/>
                <a:tab pos="2895479" algn="l"/>
                <a:tab pos="3619439" algn="l"/>
              </a:tabLst>
              <a:defRPr/>
            </a:pPr>
            <a:endParaRPr lang="de-DE" sz="2600" dirty="0">
              <a:solidFill>
                <a:srgbClr val="FFFFFF"/>
              </a:solidFill>
              <a:latin typeface="Century Gothic" pitchFamily="34"/>
              <a:ea typeface="Microsoft YaHei" pitchFamily="2"/>
              <a:cs typeface="Mangal" pitchFamily="2"/>
            </a:endParaRPr>
          </a:p>
        </p:txBody>
      </p:sp>
      <p:sp>
        <p:nvSpPr>
          <p:cNvPr id="7" name="Textfeld 8"/>
          <p:cNvSpPr txBox="1"/>
          <p:nvPr/>
        </p:nvSpPr>
        <p:spPr>
          <a:xfrm>
            <a:off x="755576" y="0"/>
            <a:ext cx="3097212" cy="1035050"/>
          </a:xfrm>
          <a:prstGeom prst="rect">
            <a:avLst/>
          </a:prstGeom>
          <a:noFill/>
          <a:ln>
            <a:noFill/>
          </a:ln>
        </p:spPr>
        <p:txBody>
          <a:bodyPr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lang="de-DE" sz="3000" dirty="0">
                <a:solidFill>
                  <a:srgbClr val="C00000"/>
                </a:solidFill>
                <a:latin typeface="Century Gothic" pitchFamily="34"/>
                <a:ea typeface="Microsoft YaHei" pitchFamily="2"/>
                <a:cs typeface="Mangal" pitchFamily="2"/>
              </a:rPr>
              <a:t>Mobbing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lang="de-DE" sz="3000" dirty="0">
                <a:solidFill>
                  <a:srgbClr val="C00000"/>
                </a:solidFill>
                <a:latin typeface="Century Gothic" pitchFamily="34"/>
                <a:ea typeface="Microsoft YaHei" pitchFamily="2"/>
                <a:cs typeface="Mangal" pitchFamily="2"/>
              </a:rPr>
              <a:t>4 Kennzeichen</a:t>
            </a:r>
          </a:p>
        </p:txBody>
      </p:sp>
      <p:pic>
        <p:nvPicPr>
          <p:cNvPr id="10246" name="Grafik 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388" y="6308725"/>
            <a:ext cx="107950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2195736" y="1268760"/>
            <a:ext cx="6013450" cy="4235450"/>
          </a:xfrm>
          <a:prstGeom prst="rect">
            <a:avLst/>
          </a:prstGeom>
          <a:noFill/>
          <a:ln>
            <a:noFill/>
          </a:ln>
        </p:spPr>
        <p:txBody>
          <a:bodyPr lIns="0" tIns="25560" rIns="0" bIns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341280" indent="-341280" algn="r" fontAlgn="auto">
              <a:spcBef>
                <a:spcPts val="0"/>
              </a:spcBef>
              <a:spcAft>
                <a:spcPts val="1290"/>
              </a:spcAft>
              <a:buClr>
                <a:srgbClr val="C00000"/>
              </a:buClr>
              <a:buSzPct val="100000"/>
              <a:buFont typeface="Wingdings"/>
              <a:buChar char="ü"/>
              <a:tabLst>
                <a:tab pos="723960" algn="l"/>
                <a:tab pos="1447920" algn="l"/>
                <a:tab pos="2171519" algn="l"/>
                <a:tab pos="2895480" algn="l"/>
                <a:tab pos="3619440" algn="l"/>
                <a:tab pos="4343399" algn="l"/>
                <a:tab pos="5067359" algn="l"/>
                <a:tab pos="5791320" algn="l"/>
                <a:tab pos="6514920" algn="l"/>
                <a:tab pos="7238880" algn="l"/>
              </a:tabLst>
              <a:defRPr/>
            </a:pPr>
            <a:r>
              <a:rPr lang="de-DE" sz="2600" dirty="0">
                <a:solidFill>
                  <a:srgbClr val="000000"/>
                </a:solidFill>
                <a:latin typeface="Arial Narrow" pitchFamily="34"/>
                <a:ea typeface="Microsoft YaHei" pitchFamily="2"/>
                <a:cs typeface="Mangal" pitchFamily="2"/>
              </a:rPr>
              <a:t>Einmaligkeit  ist u.U. ausreichend</a:t>
            </a:r>
          </a:p>
          <a:p>
            <a:pPr marL="341280" indent="-341280" algn="r" fontAlgn="auto">
              <a:spcBef>
                <a:spcPts val="0"/>
              </a:spcBef>
              <a:spcAft>
                <a:spcPts val="1290"/>
              </a:spcAft>
              <a:buClr>
                <a:srgbClr val="C00000"/>
              </a:buClr>
              <a:buSzPct val="100000"/>
              <a:buFont typeface="Wingdings"/>
              <a:buChar char="ü"/>
              <a:tabLst>
                <a:tab pos="723960" algn="l"/>
                <a:tab pos="1447920" algn="l"/>
                <a:tab pos="2171519" algn="l"/>
                <a:tab pos="2895480" algn="l"/>
                <a:tab pos="3619440" algn="l"/>
                <a:tab pos="4343399" algn="l"/>
                <a:tab pos="5067359" algn="l"/>
                <a:tab pos="5791320" algn="l"/>
                <a:tab pos="6514920" algn="l"/>
                <a:tab pos="7238880" algn="l"/>
              </a:tabLst>
              <a:defRPr/>
            </a:pPr>
            <a:r>
              <a:rPr lang="de-DE" sz="2600" dirty="0">
                <a:solidFill>
                  <a:srgbClr val="000000"/>
                </a:solidFill>
                <a:latin typeface="Arial Narrow" pitchFamily="34"/>
                <a:ea typeface="Microsoft YaHei" pitchFamily="2"/>
                <a:cs typeface="Mangal" pitchFamily="2"/>
              </a:rPr>
              <a:t>Eingriff rund um die Uhr</a:t>
            </a:r>
          </a:p>
          <a:p>
            <a:pPr marL="341280" indent="-341280" algn="r" fontAlgn="auto">
              <a:spcBef>
                <a:spcPts val="0"/>
              </a:spcBef>
              <a:spcAft>
                <a:spcPts val="1290"/>
              </a:spcAft>
              <a:buClr>
                <a:srgbClr val="C00000"/>
              </a:buClr>
              <a:buSzPct val="100000"/>
              <a:buFont typeface="Wingdings"/>
              <a:buChar char="ü"/>
              <a:tabLst>
                <a:tab pos="723960" algn="l"/>
                <a:tab pos="1447920" algn="l"/>
                <a:tab pos="2171519" algn="l"/>
                <a:tab pos="2895480" algn="l"/>
                <a:tab pos="3619440" algn="l"/>
                <a:tab pos="4343399" algn="l"/>
                <a:tab pos="5067359" algn="l"/>
                <a:tab pos="5791320" algn="l"/>
                <a:tab pos="6514920" algn="l"/>
                <a:tab pos="7238880" algn="l"/>
              </a:tabLst>
              <a:defRPr/>
            </a:pPr>
            <a:r>
              <a:rPr lang="de-DE" sz="2600" dirty="0">
                <a:solidFill>
                  <a:srgbClr val="000000"/>
                </a:solidFill>
                <a:latin typeface="Arial Narrow" pitchFamily="34"/>
                <a:ea typeface="Microsoft YaHei" pitchFamily="2"/>
                <a:cs typeface="Mangal" pitchFamily="2"/>
              </a:rPr>
              <a:t>Publikum unüberschaubar groß und unbekannt</a:t>
            </a:r>
          </a:p>
          <a:p>
            <a:pPr marL="341280" indent="-341280" algn="r" fontAlgn="auto">
              <a:spcBef>
                <a:spcPts val="0"/>
              </a:spcBef>
              <a:spcAft>
                <a:spcPts val="1290"/>
              </a:spcAft>
              <a:buClr>
                <a:srgbClr val="C00000"/>
              </a:buClr>
              <a:buSzPct val="100000"/>
              <a:buFont typeface="Wingdings"/>
              <a:buChar char="ü"/>
              <a:tabLst>
                <a:tab pos="723960" algn="l"/>
                <a:tab pos="1447920" algn="l"/>
                <a:tab pos="2171519" algn="l"/>
                <a:tab pos="2895480" algn="l"/>
                <a:tab pos="3619440" algn="l"/>
                <a:tab pos="4343399" algn="l"/>
                <a:tab pos="5067359" algn="l"/>
                <a:tab pos="5791320" algn="l"/>
                <a:tab pos="6514920" algn="l"/>
                <a:tab pos="7238880" algn="l"/>
              </a:tabLst>
              <a:defRPr/>
            </a:pPr>
            <a:r>
              <a:rPr lang="de-DE" sz="2600" dirty="0">
                <a:solidFill>
                  <a:srgbClr val="000000"/>
                </a:solidFill>
                <a:latin typeface="Arial Narrow" pitchFamily="34"/>
                <a:ea typeface="Microsoft YaHei" pitchFamily="2"/>
                <a:cs typeface="Mangal" pitchFamily="2"/>
              </a:rPr>
              <a:t>Inhalte verbreiten sich extrem schnell</a:t>
            </a:r>
          </a:p>
          <a:p>
            <a:pPr marL="341280" indent="-341280" algn="r" fontAlgn="auto">
              <a:spcBef>
                <a:spcPts val="0"/>
              </a:spcBef>
              <a:spcAft>
                <a:spcPts val="1290"/>
              </a:spcAft>
              <a:buClr>
                <a:srgbClr val="C00000"/>
              </a:buClr>
              <a:buSzPct val="100000"/>
              <a:buFont typeface="Wingdings"/>
              <a:buChar char="ü"/>
              <a:tabLst>
                <a:tab pos="723960" algn="l"/>
                <a:tab pos="1447920" algn="l"/>
                <a:tab pos="2171519" algn="l"/>
                <a:tab pos="2895480" algn="l"/>
                <a:tab pos="3619440" algn="l"/>
                <a:tab pos="4343399" algn="l"/>
                <a:tab pos="5067359" algn="l"/>
                <a:tab pos="5791320" algn="l"/>
                <a:tab pos="6514920" algn="l"/>
                <a:tab pos="7238880" algn="l"/>
              </a:tabLst>
              <a:defRPr/>
            </a:pPr>
            <a:r>
              <a:rPr lang="de-DE" sz="2600" dirty="0">
                <a:solidFill>
                  <a:srgbClr val="000000"/>
                </a:solidFill>
                <a:latin typeface="Arial Narrow" pitchFamily="34"/>
                <a:ea typeface="Microsoft YaHei" pitchFamily="2"/>
                <a:cs typeface="Mangal" pitchFamily="2"/>
              </a:rPr>
              <a:t>Täter/Innen handeln anonym</a:t>
            </a:r>
          </a:p>
          <a:p>
            <a:pPr marL="341280" indent="-341280" algn="r" fontAlgn="auto">
              <a:spcBef>
                <a:spcPts val="0"/>
              </a:spcBef>
              <a:spcAft>
                <a:spcPts val="1290"/>
              </a:spcAft>
              <a:buClr>
                <a:srgbClr val="C00000"/>
              </a:buClr>
              <a:buSzPct val="100000"/>
              <a:buFont typeface="Wingdings"/>
              <a:buChar char="ü"/>
              <a:tabLst>
                <a:tab pos="723960" algn="l"/>
                <a:tab pos="1447920" algn="l"/>
                <a:tab pos="2171519" algn="l"/>
                <a:tab pos="2895480" algn="l"/>
                <a:tab pos="3619440" algn="l"/>
                <a:tab pos="4343399" algn="l"/>
                <a:tab pos="5067359" algn="l"/>
                <a:tab pos="5791320" algn="l"/>
                <a:tab pos="6514920" algn="l"/>
                <a:tab pos="7238880" algn="l"/>
              </a:tabLst>
              <a:defRPr/>
            </a:pPr>
            <a:r>
              <a:rPr lang="de-DE" sz="2600" dirty="0">
                <a:solidFill>
                  <a:srgbClr val="000000"/>
                </a:solidFill>
                <a:latin typeface="Arial Narrow" pitchFamily="34"/>
                <a:ea typeface="Microsoft YaHei" pitchFamily="2"/>
                <a:cs typeface="Mangal" pitchFamily="2"/>
              </a:rPr>
              <a:t>Online-Enthemmungseffekt</a:t>
            </a:r>
          </a:p>
          <a:p>
            <a:pPr marL="341280" indent="-341280" algn="r" fontAlgn="auto">
              <a:spcBef>
                <a:spcPts val="0"/>
              </a:spcBef>
              <a:spcAft>
                <a:spcPts val="1290"/>
              </a:spcAft>
              <a:buClr>
                <a:srgbClr val="C00000"/>
              </a:buClr>
              <a:buSzPct val="100000"/>
              <a:buFont typeface="Wingdings"/>
              <a:buChar char="ü"/>
              <a:tabLst>
                <a:tab pos="723960" algn="l"/>
                <a:tab pos="1447920" algn="l"/>
                <a:tab pos="2171519" algn="l"/>
                <a:tab pos="2895480" algn="l"/>
                <a:tab pos="3619440" algn="l"/>
                <a:tab pos="4343399" algn="l"/>
                <a:tab pos="5067359" algn="l"/>
                <a:tab pos="5791320" algn="l"/>
                <a:tab pos="6514920" algn="l"/>
                <a:tab pos="7238880" algn="l"/>
              </a:tabLst>
              <a:defRPr/>
            </a:pPr>
            <a:r>
              <a:rPr lang="de-DE" sz="2600" dirty="0">
                <a:solidFill>
                  <a:srgbClr val="000000"/>
                </a:solidFill>
                <a:latin typeface="Arial Narrow" pitchFamily="34"/>
                <a:ea typeface="Microsoft YaHei" pitchFamily="2"/>
                <a:cs typeface="Mangal" pitchFamily="2"/>
              </a:rPr>
              <a:t>Körperliche Stärke irrelevant</a:t>
            </a:r>
          </a:p>
          <a:p>
            <a:pPr marL="341280" indent="-341280" algn="r" fontAlgn="auto">
              <a:spcBef>
                <a:spcPts val="0"/>
              </a:spcBef>
              <a:spcAft>
                <a:spcPts val="1290"/>
              </a:spcAft>
              <a:buClr>
                <a:srgbClr val="C00000"/>
              </a:buClr>
              <a:buSzPct val="100000"/>
              <a:buFont typeface="Wingdings"/>
              <a:buChar char="ü"/>
              <a:tabLst>
                <a:tab pos="723960" algn="l"/>
                <a:tab pos="1447920" algn="l"/>
                <a:tab pos="2171519" algn="l"/>
                <a:tab pos="2895480" algn="l"/>
                <a:tab pos="3619440" algn="l"/>
                <a:tab pos="4343399" algn="l"/>
                <a:tab pos="5067359" algn="l"/>
                <a:tab pos="5791320" algn="l"/>
                <a:tab pos="6514920" algn="l"/>
                <a:tab pos="7238880" algn="l"/>
              </a:tabLst>
              <a:defRPr/>
            </a:pPr>
            <a:r>
              <a:rPr lang="de-DE" sz="2600" dirty="0">
                <a:solidFill>
                  <a:srgbClr val="000000"/>
                </a:solidFill>
                <a:latin typeface="Arial Narrow" pitchFamily="34"/>
                <a:ea typeface="Microsoft YaHei" pitchFamily="2"/>
                <a:cs typeface="Mangal" pitchFamily="2"/>
              </a:rPr>
              <a:t>Folgen schwer abzuschätzen</a:t>
            </a:r>
          </a:p>
          <a:p>
            <a:pPr marL="341280" indent="-341280" algn="r" fontAlgn="auto">
              <a:spcBef>
                <a:spcPts val="0"/>
              </a:spcBef>
              <a:spcAft>
                <a:spcPts val="1290"/>
              </a:spcAft>
              <a:buFont typeface="StarSymbol"/>
              <a:buNone/>
              <a:tabLst>
                <a:tab pos="723960" algn="l"/>
                <a:tab pos="1447920" algn="l"/>
                <a:tab pos="2171519" algn="l"/>
                <a:tab pos="2895480" algn="l"/>
                <a:tab pos="3619440" algn="l"/>
                <a:tab pos="4343399" algn="l"/>
                <a:tab pos="5067359" algn="l"/>
                <a:tab pos="5791320" algn="l"/>
                <a:tab pos="6514920" algn="l"/>
                <a:tab pos="7238880" algn="l"/>
              </a:tabLst>
              <a:defRPr/>
            </a:pPr>
            <a:endParaRPr lang="de-DE" sz="2600" dirty="0">
              <a:solidFill>
                <a:srgbClr val="000000"/>
              </a:solidFill>
              <a:latin typeface="Century Gothic" pitchFamily="34"/>
              <a:ea typeface="Microsoft YaHei" pitchFamily="2"/>
              <a:cs typeface="Mangal" pitchFamily="2"/>
            </a:endParaRPr>
          </a:p>
          <a:p>
            <a:pPr marL="341280" indent="-341280" algn="r" fontAlgn="auto">
              <a:lnSpc>
                <a:spcPct val="150000"/>
              </a:lnSpc>
              <a:spcBef>
                <a:spcPts val="0"/>
              </a:spcBef>
              <a:spcAft>
                <a:spcPts val="1290"/>
              </a:spcAft>
              <a:buFont typeface="StarSymbol"/>
              <a:buNone/>
              <a:tabLst>
                <a:tab pos="723960" algn="l"/>
                <a:tab pos="1447920" algn="l"/>
                <a:tab pos="2171519" algn="l"/>
                <a:tab pos="2895480" algn="l"/>
                <a:tab pos="3619440" algn="l"/>
                <a:tab pos="4343399" algn="l"/>
                <a:tab pos="5067359" algn="l"/>
                <a:tab pos="5791320" algn="l"/>
                <a:tab pos="6514920" algn="l"/>
                <a:tab pos="7238880" algn="l"/>
              </a:tabLst>
              <a:defRPr/>
            </a:pPr>
            <a:endParaRPr lang="de-DE" sz="2600" dirty="0">
              <a:solidFill>
                <a:srgbClr val="000000"/>
              </a:solidFill>
              <a:latin typeface="Century Gothic" pitchFamily="34"/>
              <a:ea typeface="Microsoft YaHei" pitchFamily="2"/>
              <a:cs typeface="Mangal" pitchFamily="2"/>
            </a:endParaRPr>
          </a:p>
        </p:txBody>
      </p:sp>
      <p:sp>
        <p:nvSpPr>
          <p:cNvPr id="5" name="Textfeld 6"/>
          <p:cNvSpPr txBox="1"/>
          <p:nvPr/>
        </p:nvSpPr>
        <p:spPr>
          <a:xfrm>
            <a:off x="4499992" y="188640"/>
            <a:ext cx="4033837" cy="595312"/>
          </a:xfrm>
          <a:prstGeom prst="rect">
            <a:avLst/>
          </a:prstGeom>
          <a:noFill/>
          <a:ln>
            <a:noFill/>
          </a:ln>
        </p:spPr>
        <p:txBody>
          <a:bodyPr anchorCtr="1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lang="de-DE" sz="3200" dirty="0">
                <a:solidFill>
                  <a:srgbClr val="C00000"/>
                </a:solidFill>
                <a:latin typeface="Century Gothic" pitchFamily="34"/>
                <a:ea typeface="Microsoft YaHei" pitchFamily="2"/>
                <a:cs typeface="Mangal" pitchFamily="2"/>
              </a:rPr>
              <a:t>Cybermobbing</a:t>
            </a:r>
          </a:p>
        </p:txBody>
      </p:sp>
      <p:pic>
        <p:nvPicPr>
          <p:cNvPr id="11268" name="Grafik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388" y="6308725"/>
            <a:ext cx="107950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1258888" y="1268413"/>
            <a:ext cx="6985000" cy="4678362"/>
          </a:xfrm>
          <a:prstGeom prst="rect">
            <a:avLst/>
          </a:prstGeom>
          <a:noFill/>
          <a:ln>
            <a:noFill/>
          </a:ln>
        </p:spPr>
        <p:txBody>
          <a:bodyPr lIns="0" tIns="25560" rIns="0" bIns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341280" indent="-341280" algn="r" fontAlgn="auto">
              <a:spcBef>
                <a:spcPts val="0"/>
              </a:spcBef>
              <a:spcAft>
                <a:spcPts val="1290"/>
              </a:spcAft>
              <a:buClr>
                <a:srgbClr val="C00000"/>
              </a:buClr>
              <a:buSzPct val="100000"/>
              <a:buFont typeface="Wingdings" pitchFamily="2"/>
              <a:buChar char="ü"/>
              <a:tabLst>
                <a:tab pos="723960" algn="l"/>
                <a:tab pos="1447920" algn="l"/>
                <a:tab pos="2171519" algn="l"/>
                <a:tab pos="2895480" algn="l"/>
                <a:tab pos="3619440" algn="l"/>
                <a:tab pos="4343399" algn="l"/>
                <a:tab pos="5067359" algn="l"/>
                <a:tab pos="5791320" algn="l"/>
                <a:tab pos="6514920" algn="l"/>
                <a:tab pos="7238880" algn="l"/>
              </a:tabLst>
              <a:defRPr/>
            </a:pPr>
            <a:r>
              <a:rPr lang="de-DE" sz="2400" dirty="0">
                <a:solidFill>
                  <a:srgbClr val="000000"/>
                </a:solidFill>
                <a:latin typeface="Arial Narrow" pitchFamily="34"/>
                <a:ea typeface="Microsoft YaHei" pitchFamily="2"/>
                <a:cs typeface="Mangal" pitchFamily="2"/>
              </a:rPr>
              <a:t>Beleidigung, Beschimpfung (</a:t>
            </a:r>
            <a:r>
              <a:rPr lang="de-DE" sz="2400" dirty="0" err="1">
                <a:solidFill>
                  <a:srgbClr val="C00000"/>
                </a:solidFill>
                <a:latin typeface="Arial Narrow" pitchFamily="34"/>
                <a:ea typeface="Microsoft YaHei" pitchFamily="2"/>
                <a:cs typeface="Mangal" pitchFamily="2"/>
              </a:rPr>
              <a:t>Flaming</a:t>
            </a:r>
            <a:r>
              <a:rPr lang="de-DE" sz="2400" dirty="0">
                <a:solidFill>
                  <a:srgbClr val="000000"/>
                </a:solidFill>
                <a:latin typeface="Arial Narrow" pitchFamily="34"/>
                <a:ea typeface="Microsoft YaHei" pitchFamily="2"/>
                <a:cs typeface="Mangal" pitchFamily="2"/>
              </a:rPr>
              <a:t>)</a:t>
            </a:r>
          </a:p>
          <a:p>
            <a:pPr marL="341280" indent="-341280" algn="r" fontAlgn="auto">
              <a:spcBef>
                <a:spcPts val="0"/>
              </a:spcBef>
              <a:spcAft>
                <a:spcPts val="1290"/>
              </a:spcAft>
              <a:buClr>
                <a:srgbClr val="C00000"/>
              </a:buClr>
              <a:buSzPct val="100000"/>
              <a:buFont typeface="Wingdings" pitchFamily="2"/>
              <a:buChar char="ü"/>
              <a:tabLst>
                <a:tab pos="723960" algn="l"/>
                <a:tab pos="1447920" algn="l"/>
                <a:tab pos="2171519" algn="l"/>
                <a:tab pos="2895480" algn="l"/>
                <a:tab pos="3619440" algn="l"/>
                <a:tab pos="4343399" algn="l"/>
                <a:tab pos="5067359" algn="l"/>
                <a:tab pos="5791320" algn="l"/>
                <a:tab pos="6514920" algn="l"/>
                <a:tab pos="7238880" algn="l"/>
              </a:tabLst>
              <a:defRPr/>
            </a:pPr>
            <a:r>
              <a:rPr lang="de-DE" sz="2400" dirty="0">
                <a:solidFill>
                  <a:srgbClr val="000000"/>
                </a:solidFill>
                <a:latin typeface="Arial Narrow" pitchFamily="34"/>
                <a:ea typeface="Microsoft YaHei" pitchFamily="2"/>
                <a:cs typeface="Mangal" pitchFamily="2"/>
              </a:rPr>
              <a:t>Belästigung (</a:t>
            </a:r>
            <a:r>
              <a:rPr lang="de-DE" sz="2400" dirty="0" err="1">
                <a:solidFill>
                  <a:srgbClr val="C00000"/>
                </a:solidFill>
                <a:latin typeface="Arial Narrow" pitchFamily="34"/>
                <a:ea typeface="Microsoft YaHei" pitchFamily="2"/>
                <a:cs typeface="Mangal" pitchFamily="2"/>
              </a:rPr>
              <a:t>Harassment</a:t>
            </a:r>
            <a:r>
              <a:rPr lang="de-DE" sz="2400" dirty="0">
                <a:solidFill>
                  <a:srgbClr val="000000"/>
                </a:solidFill>
                <a:latin typeface="Arial Narrow" pitchFamily="34"/>
                <a:ea typeface="Microsoft YaHei" pitchFamily="2"/>
                <a:cs typeface="Mangal" pitchFamily="2"/>
              </a:rPr>
              <a:t>)</a:t>
            </a:r>
          </a:p>
          <a:p>
            <a:pPr marL="341280" indent="-341280" algn="r" fontAlgn="auto">
              <a:spcBef>
                <a:spcPts val="0"/>
              </a:spcBef>
              <a:spcAft>
                <a:spcPts val="1290"/>
              </a:spcAft>
              <a:buClr>
                <a:srgbClr val="C00000"/>
              </a:buClr>
              <a:buSzPct val="100000"/>
              <a:buFont typeface="Wingdings" pitchFamily="2"/>
              <a:buChar char="ü"/>
              <a:tabLst>
                <a:tab pos="723960" algn="l"/>
                <a:tab pos="1447920" algn="l"/>
                <a:tab pos="2171519" algn="l"/>
                <a:tab pos="2895480" algn="l"/>
                <a:tab pos="3619440" algn="l"/>
                <a:tab pos="4343399" algn="l"/>
                <a:tab pos="5067359" algn="l"/>
                <a:tab pos="5791320" algn="l"/>
                <a:tab pos="6514920" algn="l"/>
                <a:tab pos="7238880" algn="l"/>
              </a:tabLst>
              <a:defRPr/>
            </a:pPr>
            <a:r>
              <a:rPr lang="de-DE" sz="2400" dirty="0">
                <a:solidFill>
                  <a:srgbClr val="000000"/>
                </a:solidFill>
                <a:latin typeface="Arial Narrow" pitchFamily="34"/>
                <a:ea typeface="Microsoft YaHei" pitchFamily="2"/>
                <a:cs typeface="Mangal" pitchFamily="2"/>
              </a:rPr>
              <a:t>Anschwärzen, Gerüchte verbreiten (</a:t>
            </a:r>
            <a:r>
              <a:rPr lang="de-DE" sz="2400" dirty="0" err="1">
                <a:solidFill>
                  <a:srgbClr val="C00000"/>
                </a:solidFill>
                <a:latin typeface="Arial Narrow" pitchFamily="34"/>
                <a:ea typeface="Microsoft YaHei" pitchFamily="2"/>
                <a:cs typeface="Mangal" pitchFamily="2"/>
              </a:rPr>
              <a:t>Denigration</a:t>
            </a:r>
            <a:r>
              <a:rPr lang="de-DE" sz="2400" dirty="0">
                <a:solidFill>
                  <a:srgbClr val="000000"/>
                </a:solidFill>
                <a:latin typeface="Arial Narrow" pitchFamily="34"/>
                <a:ea typeface="Microsoft YaHei" pitchFamily="2"/>
                <a:cs typeface="Mangal" pitchFamily="2"/>
              </a:rPr>
              <a:t>)</a:t>
            </a:r>
          </a:p>
          <a:p>
            <a:pPr marL="341280" indent="-341280" algn="r" fontAlgn="auto">
              <a:spcBef>
                <a:spcPts val="0"/>
              </a:spcBef>
              <a:spcAft>
                <a:spcPts val="1290"/>
              </a:spcAft>
              <a:buClr>
                <a:srgbClr val="C00000"/>
              </a:buClr>
              <a:buSzPct val="100000"/>
              <a:buFont typeface="Wingdings" pitchFamily="2"/>
              <a:buChar char="ü"/>
              <a:tabLst>
                <a:tab pos="723960" algn="l"/>
                <a:tab pos="1447920" algn="l"/>
                <a:tab pos="2171519" algn="l"/>
                <a:tab pos="2895480" algn="l"/>
                <a:tab pos="3619440" algn="l"/>
                <a:tab pos="4343399" algn="l"/>
                <a:tab pos="5067359" algn="l"/>
                <a:tab pos="5791320" algn="l"/>
                <a:tab pos="6514920" algn="l"/>
                <a:tab pos="7238880" algn="l"/>
              </a:tabLst>
              <a:defRPr/>
            </a:pPr>
            <a:r>
              <a:rPr lang="de-DE" sz="2400" dirty="0">
                <a:solidFill>
                  <a:srgbClr val="000000"/>
                </a:solidFill>
                <a:latin typeface="Arial Narrow" pitchFamily="34"/>
                <a:ea typeface="Microsoft YaHei" pitchFamily="2"/>
                <a:cs typeface="Mangal" pitchFamily="2"/>
              </a:rPr>
              <a:t>Auftreten unter falschem Namen (</a:t>
            </a:r>
            <a:r>
              <a:rPr lang="de-DE" sz="2400" dirty="0" err="1">
                <a:solidFill>
                  <a:srgbClr val="C00000"/>
                </a:solidFill>
                <a:latin typeface="Arial Narrow" pitchFamily="34"/>
                <a:ea typeface="Microsoft YaHei" pitchFamily="2"/>
                <a:cs typeface="Mangal" pitchFamily="2"/>
              </a:rPr>
              <a:t>Impersonation</a:t>
            </a:r>
            <a:r>
              <a:rPr lang="de-DE" sz="2400" dirty="0">
                <a:solidFill>
                  <a:srgbClr val="000000"/>
                </a:solidFill>
                <a:latin typeface="Arial Narrow" pitchFamily="34"/>
                <a:ea typeface="Microsoft YaHei" pitchFamily="2"/>
                <a:cs typeface="Mangal" pitchFamily="2"/>
              </a:rPr>
              <a:t>)</a:t>
            </a:r>
          </a:p>
          <a:p>
            <a:pPr marL="341280" indent="-341280" algn="r" fontAlgn="auto">
              <a:spcBef>
                <a:spcPts val="0"/>
              </a:spcBef>
              <a:spcAft>
                <a:spcPts val="1290"/>
              </a:spcAft>
              <a:buClr>
                <a:srgbClr val="C00000"/>
              </a:buClr>
              <a:buSzPct val="100000"/>
              <a:buFont typeface="Wingdings" pitchFamily="2"/>
              <a:buChar char="ü"/>
              <a:tabLst>
                <a:tab pos="723960" algn="l"/>
                <a:tab pos="1447920" algn="l"/>
                <a:tab pos="2171519" algn="l"/>
                <a:tab pos="2895480" algn="l"/>
                <a:tab pos="3619440" algn="l"/>
                <a:tab pos="4343399" algn="l"/>
                <a:tab pos="5067359" algn="l"/>
                <a:tab pos="5791320" algn="l"/>
                <a:tab pos="6514920" algn="l"/>
                <a:tab pos="7238880" algn="l"/>
              </a:tabLst>
              <a:defRPr/>
            </a:pPr>
            <a:r>
              <a:rPr lang="de-DE" sz="2400" dirty="0">
                <a:solidFill>
                  <a:srgbClr val="000000"/>
                </a:solidFill>
                <a:latin typeface="Arial Narrow" pitchFamily="34"/>
                <a:ea typeface="Microsoft YaHei" pitchFamily="2"/>
                <a:cs typeface="Mangal" pitchFamily="2"/>
              </a:rPr>
              <a:t>Bloßstellen und Betrügerei (</a:t>
            </a:r>
            <a:r>
              <a:rPr lang="de-DE" sz="2400" dirty="0">
                <a:solidFill>
                  <a:srgbClr val="C00000"/>
                </a:solidFill>
                <a:latin typeface="Arial Narrow" pitchFamily="34"/>
                <a:ea typeface="Microsoft YaHei" pitchFamily="2"/>
                <a:cs typeface="Mangal" pitchFamily="2"/>
              </a:rPr>
              <a:t>Outing </a:t>
            </a:r>
            <a:r>
              <a:rPr lang="de-DE" sz="2400" dirty="0" err="1">
                <a:solidFill>
                  <a:srgbClr val="C00000"/>
                </a:solidFill>
                <a:latin typeface="Arial Narrow" pitchFamily="34"/>
                <a:ea typeface="Microsoft YaHei" pitchFamily="2"/>
                <a:cs typeface="Mangal" pitchFamily="2"/>
              </a:rPr>
              <a:t>and</a:t>
            </a:r>
            <a:r>
              <a:rPr lang="de-DE" sz="2400" dirty="0">
                <a:solidFill>
                  <a:srgbClr val="C00000"/>
                </a:solidFill>
                <a:latin typeface="Arial Narrow" pitchFamily="34"/>
                <a:ea typeface="Microsoft YaHei" pitchFamily="2"/>
                <a:cs typeface="Mangal" pitchFamily="2"/>
              </a:rPr>
              <a:t> </a:t>
            </a:r>
            <a:r>
              <a:rPr lang="de-DE" sz="2400" dirty="0" err="1">
                <a:solidFill>
                  <a:srgbClr val="C00000"/>
                </a:solidFill>
                <a:latin typeface="Arial Narrow" pitchFamily="34"/>
                <a:ea typeface="Microsoft YaHei" pitchFamily="2"/>
                <a:cs typeface="Mangal" pitchFamily="2"/>
              </a:rPr>
              <a:t>Trickery</a:t>
            </a:r>
            <a:r>
              <a:rPr lang="de-DE" sz="2400" dirty="0">
                <a:solidFill>
                  <a:srgbClr val="000000"/>
                </a:solidFill>
                <a:latin typeface="Arial Narrow" pitchFamily="34"/>
                <a:ea typeface="Microsoft YaHei" pitchFamily="2"/>
                <a:cs typeface="Mangal" pitchFamily="2"/>
              </a:rPr>
              <a:t>)</a:t>
            </a:r>
          </a:p>
          <a:p>
            <a:pPr marL="341280" indent="-341280" algn="r" fontAlgn="auto">
              <a:spcBef>
                <a:spcPts val="0"/>
              </a:spcBef>
              <a:spcAft>
                <a:spcPts val="1290"/>
              </a:spcAft>
              <a:buClr>
                <a:srgbClr val="C00000"/>
              </a:buClr>
              <a:buSzPct val="100000"/>
              <a:buFont typeface="Wingdings" pitchFamily="2"/>
              <a:buChar char="ü"/>
              <a:tabLst>
                <a:tab pos="723960" algn="l"/>
                <a:tab pos="1447920" algn="l"/>
                <a:tab pos="2171519" algn="l"/>
                <a:tab pos="2895480" algn="l"/>
                <a:tab pos="3619440" algn="l"/>
                <a:tab pos="4343399" algn="l"/>
                <a:tab pos="5067359" algn="l"/>
                <a:tab pos="5791320" algn="l"/>
                <a:tab pos="6514920" algn="l"/>
                <a:tab pos="7238880" algn="l"/>
              </a:tabLst>
              <a:defRPr/>
            </a:pPr>
            <a:r>
              <a:rPr lang="de-DE" sz="2400" dirty="0">
                <a:solidFill>
                  <a:srgbClr val="000000"/>
                </a:solidFill>
                <a:latin typeface="Arial Narrow" pitchFamily="34"/>
                <a:ea typeface="Microsoft YaHei" pitchFamily="2"/>
                <a:cs typeface="Mangal" pitchFamily="2"/>
              </a:rPr>
              <a:t>Fortwährende Belästigung und Verfolgung (</a:t>
            </a:r>
            <a:r>
              <a:rPr lang="de-DE" sz="2400" dirty="0">
                <a:solidFill>
                  <a:srgbClr val="C00000"/>
                </a:solidFill>
                <a:latin typeface="Arial Narrow" pitchFamily="34"/>
                <a:ea typeface="Microsoft YaHei" pitchFamily="2"/>
                <a:cs typeface="Mangal" pitchFamily="2"/>
              </a:rPr>
              <a:t>Cyberstalking</a:t>
            </a:r>
            <a:r>
              <a:rPr lang="de-DE" sz="2400" dirty="0">
                <a:solidFill>
                  <a:srgbClr val="000000"/>
                </a:solidFill>
                <a:latin typeface="Arial Narrow" pitchFamily="34"/>
                <a:ea typeface="Microsoft YaHei" pitchFamily="2"/>
                <a:cs typeface="Mangal" pitchFamily="2"/>
              </a:rPr>
              <a:t>)</a:t>
            </a:r>
          </a:p>
          <a:p>
            <a:pPr marL="341280" indent="-341280" algn="r" fontAlgn="auto">
              <a:spcBef>
                <a:spcPts val="0"/>
              </a:spcBef>
              <a:spcAft>
                <a:spcPts val="1290"/>
              </a:spcAft>
              <a:buClr>
                <a:srgbClr val="C00000"/>
              </a:buClr>
              <a:buSzPct val="100000"/>
              <a:buFont typeface="Wingdings" pitchFamily="2"/>
              <a:buChar char="ü"/>
              <a:tabLst>
                <a:tab pos="723960" algn="l"/>
                <a:tab pos="1447920" algn="l"/>
                <a:tab pos="2171519" algn="l"/>
                <a:tab pos="2895480" algn="l"/>
                <a:tab pos="3619440" algn="l"/>
                <a:tab pos="4343399" algn="l"/>
                <a:tab pos="5067359" algn="l"/>
                <a:tab pos="5791320" algn="l"/>
                <a:tab pos="6514920" algn="l"/>
                <a:tab pos="7238880" algn="l"/>
              </a:tabLst>
              <a:defRPr/>
            </a:pPr>
            <a:r>
              <a:rPr lang="de-DE" sz="2400" dirty="0">
                <a:solidFill>
                  <a:srgbClr val="000000"/>
                </a:solidFill>
                <a:latin typeface="Arial Narrow" pitchFamily="34"/>
                <a:ea typeface="Microsoft YaHei" pitchFamily="2"/>
                <a:cs typeface="Mangal" pitchFamily="2"/>
              </a:rPr>
              <a:t>Offene Androhung von Gewalt (</a:t>
            </a:r>
            <a:r>
              <a:rPr lang="de-DE" sz="2400" dirty="0" err="1">
                <a:solidFill>
                  <a:srgbClr val="C00000"/>
                </a:solidFill>
                <a:latin typeface="Arial Narrow" pitchFamily="34"/>
                <a:ea typeface="Microsoft YaHei" pitchFamily="2"/>
                <a:cs typeface="Mangal" pitchFamily="2"/>
              </a:rPr>
              <a:t>Cyberthreats</a:t>
            </a:r>
            <a:r>
              <a:rPr lang="de-DE" sz="2400" dirty="0">
                <a:solidFill>
                  <a:srgbClr val="000000"/>
                </a:solidFill>
                <a:latin typeface="Arial Narrow" pitchFamily="34"/>
                <a:ea typeface="Microsoft YaHei" pitchFamily="2"/>
                <a:cs typeface="Mangal" pitchFamily="2"/>
              </a:rPr>
              <a:t>)</a:t>
            </a:r>
          </a:p>
          <a:p>
            <a:pPr marL="341280" indent="-341280" algn="r" fontAlgn="auto">
              <a:spcBef>
                <a:spcPts val="0"/>
              </a:spcBef>
              <a:spcAft>
                <a:spcPts val="1290"/>
              </a:spcAft>
              <a:buClr>
                <a:srgbClr val="C00000"/>
              </a:buClr>
              <a:buSzPct val="100000"/>
              <a:buFont typeface="Wingdings" pitchFamily="2"/>
              <a:buChar char="ü"/>
              <a:tabLst>
                <a:tab pos="723960" algn="l"/>
                <a:tab pos="1447920" algn="l"/>
                <a:tab pos="2171519" algn="l"/>
                <a:tab pos="2895480" algn="l"/>
                <a:tab pos="3619440" algn="l"/>
                <a:tab pos="4343399" algn="l"/>
                <a:tab pos="5067359" algn="l"/>
                <a:tab pos="5791320" algn="l"/>
                <a:tab pos="6514920" algn="l"/>
                <a:tab pos="7238880" algn="l"/>
              </a:tabLst>
              <a:defRPr/>
            </a:pPr>
            <a:r>
              <a:rPr lang="de-DE" sz="2400" dirty="0">
                <a:solidFill>
                  <a:srgbClr val="000000"/>
                </a:solidFill>
                <a:latin typeface="Arial Narrow" pitchFamily="34"/>
                <a:ea typeface="Microsoft YaHei" pitchFamily="2"/>
                <a:cs typeface="Mangal" pitchFamily="2"/>
              </a:rPr>
              <a:t>Ausschließen (</a:t>
            </a:r>
            <a:r>
              <a:rPr lang="de-DE" sz="2400" dirty="0" err="1">
                <a:solidFill>
                  <a:srgbClr val="C00000"/>
                </a:solidFill>
                <a:latin typeface="Arial Narrow" pitchFamily="34"/>
                <a:ea typeface="Microsoft YaHei" pitchFamily="2"/>
                <a:cs typeface="Mangal" pitchFamily="2"/>
              </a:rPr>
              <a:t>Exclusion</a:t>
            </a:r>
            <a:r>
              <a:rPr lang="de-DE" sz="2400" dirty="0">
                <a:solidFill>
                  <a:srgbClr val="000000"/>
                </a:solidFill>
                <a:latin typeface="Arial Narrow" pitchFamily="34"/>
                <a:ea typeface="Microsoft YaHei" pitchFamily="2"/>
                <a:cs typeface="Mangal" pitchFamily="2"/>
              </a:rPr>
              <a:t>)</a:t>
            </a:r>
          </a:p>
          <a:p>
            <a:pPr marL="341280" indent="-341280" algn="r" fontAlgn="auto">
              <a:spcBef>
                <a:spcPts val="0"/>
              </a:spcBef>
              <a:spcAft>
                <a:spcPts val="1290"/>
              </a:spcAft>
              <a:buClr>
                <a:srgbClr val="C00000"/>
              </a:buClr>
              <a:buSzPct val="100000"/>
              <a:buFont typeface="Wingdings" pitchFamily="2"/>
              <a:buChar char="ü"/>
              <a:tabLst>
                <a:tab pos="723960" algn="l"/>
                <a:tab pos="1447920" algn="l"/>
                <a:tab pos="2171519" algn="l"/>
                <a:tab pos="2895480" algn="l"/>
                <a:tab pos="3619440" algn="l"/>
                <a:tab pos="4343399" algn="l"/>
                <a:tab pos="5067359" algn="l"/>
                <a:tab pos="5791320" algn="l"/>
                <a:tab pos="6514920" algn="l"/>
                <a:tab pos="7238880" algn="l"/>
              </a:tabLst>
              <a:defRPr/>
            </a:pPr>
            <a:r>
              <a:rPr lang="de-DE" sz="2400" dirty="0">
                <a:solidFill>
                  <a:srgbClr val="000000"/>
                </a:solidFill>
                <a:latin typeface="Arial Narrow" pitchFamily="34"/>
                <a:ea typeface="Microsoft YaHei" pitchFamily="2"/>
                <a:cs typeface="Mangal" pitchFamily="2"/>
              </a:rPr>
              <a:t>Happy </a:t>
            </a:r>
            <a:r>
              <a:rPr lang="de-DE" sz="2400" dirty="0" err="1">
                <a:solidFill>
                  <a:srgbClr val="000000"/>
                </a:solidFill>
                <a:latin typeface="Arial Narrow" pitchFamily="34"/>
                <a:ea typeface="Microsoft YaHei" pitchFamily="2"/>
                <a:cs typeface="Mangal" pitchFamily="2"/>
              </a:rPr>
              <a:t>Slapping</a:t>
            </a:r>
            <a:endParaRPr lang="de-DE" sz="2400" dirty="0">
              <a:solidFill>
                <a:srgbClr val="000000"/>
              </a:solidFill>
              <a:latin typeface="Arial Narrow" pitchFamily="34"/>
              <a:ea typeface="Microsoft YaHei" pitchFamily="2"/>
              <a:cs typeface="Mangal" pitchFamily="2"/>
            </a:endParaRPr>
          </a:p>
          <a:p>
            <a:pPr marL="774719" indent="-665280" fontAlgn="auto">
              <a:spcBef>
                <a:spcPts val="0"/>
              </a:spcBef>
              <a:spcAft>
                <a:spcPts val="1290"/>
              </a:spcAft>
              <a:buClr>
                <a:srgbClr val="C00000"/>
              </a:buClr>
              <a:buFont typeface="Wingdings" pitchFamily="2"/>
              <a:buChar char="ü"/>
              <a:tabLst>
                <a:tab pos="723959" algn="l"/>
                <a:tab pos="1447919" algn="l"/>
                <a:tab pos="2171879" algn="l"/>
                <a:tab pos="2895479" algn="l"/>
                <a:tab pos="3619439" algn="l"/>
                <a:tab pos="4343399" algn="l"/>
                <a:tab pos="5067359" algn="l"/>
                <a:tab pos="5791319" algn="l"/>
                <a:tab pos="6515279" algn="l"/>
                <a:tab pos="7238879" algn="l"/>
              </a:tabLst>
              <a:defRPr/>
            </a:pPr>
            <a:endParaRPr lang="de-DE" sz="2600" dirty="0"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  <a:p>
            <a:pPr marL="774719" indent="-665280" fontAlgn="auto">
              <a:spcBef>
                <a:spcPts val="0"/>
              </a:spcBef>
              <a:spcAft>
                <a:spcPts val="1290"/>
              </a:spcAft>
              <a:buClr>
                <a:srgbClr val="C00000"/>
              </a:buClr>
              <a:buFont typeface="Wingdings" pitchFamily="2"/>
              <a:buChar char="ü"/>
              <a:tabLst>
                <a:tab pos="723959" algn="l"/>
                <a:tab pos="1447919" algn="l"/>
                <a:tab pos="2171879" algn="l"/>
                <a:tab pos="2895479" algn="l"/>
                <a:tab pos="3619439" algn="l"/>
                <a:tab pos="4343399" algn="l"/>
                <a:tab pos="5067359" algn="l"/>
                <a:tab pos="5791319" algn="l"/>
                <a:tab pos="6515279" algn="l"/>
                <a:tab pos="7238879" algn="l"/>
              </a:tabLst>
              <a:defRPr/>
            </a:pPr>
            <a:endParaRPr lang="de-DE" sz="2600" dirty="0"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Textfeld 6"/>
          <p:cNvSpPr txBox="1"/>
          <p:nvPr/>
        </p:nvSpPr>
        <p:spPr>
          <a:xfrm>
            <a:off x="1042988" y="476250"/>
            <a:ext cx="7416800" cy="533400"/>
          </a:xfrm>
          <a:prstGeom prst="rect">
            <a:avLst/>
          </a:prstGeom>
          <a:noFill/>
          <a:ln>
            <a:noFill/>
          </a:ln>
        </p:spPr>
        <p:txBody>
          <a:bodyPr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lang="de-DE" sz="2800" dirty="0">
                <a:solidFill>
                  <a:srgbClr val="C00000"/>
                </a:solidFill>
                <a:latin typeface="Century Gothic" pitchFamily="34"/>
                <a:ea typeface="Microsoft YaHei" pitchFamily="2"/>
                <a:cs typeface="Mangal" pitchFamily="2"/>
              </a:rPr>
              <a:t>Cybermobbing hat vielen Gesichter</a:t>
            </a:r>
          </a:p>
        </p:txBody>
      </p:sp>
      <p:pic>
        <p:nvPicPr>
          <p:cNvPr id="12292" name="Grafik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388" y="6308725"/>
            <a:ext cx="107950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2729" r="13111"/>
          <a:stretch>
            <a:fillRect/>
          </a:stretch>
        </p:blipFill>
        <p:spPr bwMode="auto">
          <a:xfrm>
            <a:off x="0" y="-1"/>
            <a:ext cx="9144000" cy="6932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1331913" y="1773238"/>
            <a:ext cx="7559675" cy="4187825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360359" indent="-360359" algn="r" fontAlgn="auto">
              <a:spcBef>
                <a:spcPts val="249"/>
              </a:spcBef>
              <a:spcAft>
                <a:spcPts val="1414"/>
              </a:spcAft>
              <a:buClr>
                <a:srgbClr val="C00000"/>
              </a:buClr>
              <a:buSzPct val="80000"/>
              <a:buFont typeface="Wingdings" pitchFamily="2"/>
              <a:buChar char="ü"/>
              <a:tabLst>
                <a:tab pos="723959" algn="l"/>
                <a:tab pos="1447919" algn="l"/>
                <a:tab pos="2171519" algn="l"/>
                <a:tab pos="2895479" algn="l"/>
                <a:tab pos="3619439" algn="l"/>
                <a:tab pos="4343399" algn="l"/>
                <a:tab pos="5067359" algn="l"/>
                <a:tab pos="5791319" algn="l"/>
                <a:tab pos="6514919" algn="l"/>
                <a:tab pos="7238879" algn="l"/>
              </a:tabLst>
              <a:defRPr/>
            </a:pPr>
            <a:r>
              <a:rPr lang="de-DE" sz="2800" b="1" dirty="0">
                <a:latin typeface="Arial Narrow" pitchFamily="34"/>
                <a:ea typeface="Microsoft YaHei" pitchFamily="2"/>
                <a:cs typeface="Mangal" pitchFamily="2"/>
              </a:rPr>
              <a:t>E</a:t>
            </a:r>
            <a:r>
              <a:rPr lang="de-DE" sz="2800" dirty="0">
                <a:latin typeface="Arial Narrow" pitchFamily="34"/>
                <a:ea typeface="Microsoft YaHei" pitchFamily="2"/>
                <a:cs typeface="Mangal" pitchFamily="2"/>
              </a:rPr>
              <a:t>s wandeln sich Wertvorstellungen!</a:t>
            </a:r>
          </a:p>
          <a:p>
            <a:pPr marL="360359" indent="-360359" algn="r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" pitchFamily="2"/>
              <a:buChar char="ü"/>
              <a:tabLst>
                <a:tab pos="723959" algn="l"/>
                <a:tab pos="1447919" algn="l"/>
                <a:tab pos="2171519" algn="l"/>
                <a:tab pos="2895479" algn="l"/>
                <a:tab pos="3619439" algn="l"/>
                <a:tab pos="4343399" algn="l"/>
                <a:tab pos="5067359" algn="l"/>
                <a:tab pos="5791319" algn="l"/>
                <a:tab pos="6514919" algn="l"/>
                <a:tab pos="7238879" algn="l"/>
              </a:tabLst>
              <a:defRPr/>
            </a:pPr>
            <a:r>
              <a:rPr lang="de-DE" sz="2800" dirty="0">
                <a:latin typeface="Arial Narrow" pitchFamily="34"/>
                <a:ea typeface="Microsoft YaHei" pitchFamily="2"/>
                <a:cs typeface="Mangal" pitchFamily="2"/>
              </a:rPr>
              <a:t>Die Gruppe denkt, dass ihr Verhalten gerechtfertigt ist,</a:t>
            </a:r>
          </a:p>
          <a:p>
            <a:pPr marL="360359" indent="-360359" algn="r" fontAlgn="auto">
              <a:spcBef>
                <a:spcPts val="0"/>
              </a:spcBef>
              <a:spcAft>
                <a:spcPts val="0"/>
              </a:spcAft>
              <a:buFont typeface="StarSymbol"/>
              <a:buNone/>
              <a:tabLst>
                <a:tab pos="723959" algn="l"/>
                <a:tab pos="1447919" algn="l"/>
                <a:tab pos="2171519" algn="l"/>
                <a:tab pos="2895479" algn="l"/>
                <a:tab pos="3619439" algn="l"/>
                <a:tab pos="4343399" algn="l"/>
                <a:tab pos="5067359" algn="l"/>
                <a:tab pos="5791319" algn="l"/>
                <a:tab pos="6514919" algn="l"/>
                <a:tab pos="7238879" algn="l"/>
              </a:tabLst>
              <a:defRPr/>
            </a:pPr>
            <a:r>
              <a:rPr lang="de-DE" sz="2800" dirty="0">
                <a:latin typeface="Arial Narrow" pitchFamily="34"/>
                <a:ea typeface="Microsoft YaHei" pitchFamily="2"/>
                <a:cs typeface="Mangal" pitchFamily="2"/>
              </a:rPr>
              <a:t>	es fühlt sich richtig an!</a:t>
            </a:r>
          </a:p>
          <a:p>
            <a:pPr marL="360359" indent="-360359" algn="r" fontAlgn="auto">
              <a:spcBef>
                <a:spcPts val="0"/>
              </a:spcBef>
              <a:spcAft>
                <a:spcPts val="0"/>
              </a:spcAft>
              <a:buFont typeface="StarSymbol"/>
              <a:buNone/>
              <a:tabLst>
                <a:tab pos="723959" algn="l"/>
                <a:tab pos="1447919" algn="l"/>
                <a:tab pos="2171519" algn="l"/>
                <a:tab pos="2895479" algn="l"/>
                <a:tab pos="3619439" algn="l"/>
                <a:tab pos="4343399" algn="l"/>
                <a:tab pos="5067359" algn="l"/>
                <a:tab pos="5791319" algn="l"/>
                <a:tab pos="6514919" algn="l"/>
                <a:tab pos="7238879" algn="l"/>
              </a:tabLst>
              <a:defRPr/>
            </a:pPr>
            <a:endParaRPr lang="de-DE" sz="1050" dirty="0">
              <a:latin typeface="Arial Narrow" pitchFamily="34"/>
              <a:ea typeface="Microsoft YaHei" pitchFamily="2"/>
              <a:cs typeface="Mangal" pitchFamily="2"/>
            </a:endParaRPr>
          </a:p>
          <a:p>
            <a:pPr marL="360359" indent="-360359" algn="r" fontAlgn="auto">
              <a:spcBef>
                <a:spcPts val="249"/>
              </a:spcBef>
              <a:spcAft>
                <a:spcPts val="1414"/>
              </a:spcAft>
              <a:buClr>
                <a:srgbClr val="C00000"/>
              </a:buClr>
              <a:buSzPct val="80000"/>
              <a:buFont typeface="Wingdings" pitchFamily="2"/>
              <a:buChar char="ü"/>
              <a:tabLst>
                <a:tab pos="723959" algn="l"/>
                <a:tab pos="1447919" algn="l"/>
                <a:tab pos="2171519" algn="l"/>
                <a:tab pos="2895479" algn="l"/>
                <a:tab pos="3619439" algn="l"/>
                <a:tab pos="4343399" algn="l"/>
                <a:tab pos="5067359" algn="l"/>
                <a:tab pos="5791319" algn="l"/>
                <a:tab pos="6514919" algn="l"/>
                <a:tab pos="7238879" algn="l"/>
              </a:tabLst>
              <a:defRPr/>
            </a:pPr>
            <a:r>
              <a:rPr lang="de-DE" sz="2800" dirty="0">
                <a:latin typeface="Arial Narrow" pitchFamily="34"/>
                <a:ea typeface="Microsoft YaHei" pitchFamily="2"/>
                <a:cs typeface="Mangal" pitchFamily="2"/>
              </a:rPr>
              <a:t>Das Opfer hat es verdient!</a:t>
            </a:r>
          </a:p>
          <a:p>
            <a:pPr marL="360359" indent="-360359" algn="r" fontAlgn="auto">
              <a:spcBef>
                <a:spcPts val="249"/>
              </a:spcBef>
              <a:spcAft>
                <a:spcPts val="1414"/>
              </a:spcAft>
              <a:buClr>
                <a:srgbClr val="C00000"/>
              </a:buClr>
              <a:buSzPct val="80000"/>
              <a:buFont typeface="Wingdings" pitchFamily="2"/>
              <a:buChar char="ü"/>
              <a:tabLst>
                <a:tab pos="723959" algn="l"/>
                <a:tab pos="1447919" algn="l"/>
                <a:tab pos="2171519" algn="l"/>
                <a:tab pos="2895479" algn="l"/>
                <a:tab pos="3619439" algn="l"/>
                <a:tab pos="4343399" algn="l"/>
                <a:tab pos="5067359" algn="l"/>
                <a:tab pos="5791319" algn="l"/>
                <a:tab pos="6514919" algn="l"/>
                <a:tab pos="7238879" algn="l"/>
              </a:tabLst>
              <a:defRPr/>
            </a:pPr>
            <a:r>
              <a:rPr lang="de-DE" sz="2800" dirty="0">
                <a:latin typeface="Arial Narrow" pitchFamily="34"/>
                <a:ea typeface="Microsoft YaHei" pitchFamily="2"/>
                <a:cs typeface="Mangal" pitchFamily="2"/>
              </a:rPr>
              <a:t>Das Festsetzen solcher Wertvorstellungen muss unbedingt verhindert werden!!!</a:t>
            </a:r>
          </a:p>
          <a:p>
            <a:pPr marL="361799" indent="-360359" algn="ctr" fontAlgn="auto">
              <a:lnSpc>
                <a:spcPct val="150000"/>
              </a:lnSpc>
              <a:spcBef>
                <a:spcPts val="249"/>
              </a:spcBef>
              <a:spcAft>
                <a:spcPts val="1414"/>
              </a:spcAft>
              <a:buFont typeface="StarSymbol"/>
              <a:buNone/>
              <a:tabLst>
                <a:tab pos="723598" algn="l"/>
                <a:tab pos="1447558" algn="l"/>
                <a:tab pos="2171518" algn="l"/>
                <a:tab pos="2895479" algn="l"/>
                <a:tab pos="3619439" algn="l"/>
                <a:tab pos="4343399" algn="l"/>
                <a:tab pos="5066999" algn="l"/>
                <a:tab pos="5790959" algn="l"/>
                <a:tab pos="6514919" algn="l"/>
                <a:tab pos="7238879" algn="l"/>
              </a:tabLst>
              <a:defRPr/>
            </a:pPr>
            <a:endParaRPr lang="de-DE" sz="2800" dirty="0">
              <a:solidFill>
                <a:srgbClr val="000000"/>
              </a:solidFill>
              <a:latin typeface="Arial Narrow" pitchFamily="34"/>
              <a:ea typeface="Microsoft YaHei" pitchFamily="2"/>
              <a:cs typeface="Mangal" pitchFamily="2"/>
            </a:endParaRPr>
          </a:p>
        </p:txBody>
      </p:sp>
      <p:sp>
        <p:nvSpPr>
          <p:cNvPr id="5" name="Textfeld 6"/>
          <p:cNvSpPr txBox="1"/>
          <p:nvPr/>
        </p:nvSpPr>
        <p:spPr>
          <a:xfrm>
            <a:off x="2303462" y="260648"/>
            <a:ext cx="6840538" cy="595312"/>
          </a:xfrm>
          <a:prstGeom prst="rect">
            <a:avLst/>
          </a:prstGeom>
          <a:noFill/>
          <a:ln>
            <a:noFill/>
          </a:ln>
        </p:spPr>
        <p:txBody>
          <a:bodyPr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lang="de-DE" sz="3200" dirty="0">
                <a:solidFill>
                  <a:srgbClr val="C00000"/>
                </a:solidFill>
                <a:latin typeface="Century Gothic" pitchFamily="34"/>
                <a:ea typeface="Microsoft YaHei" pitchFamily="2"/>
                <a:cs typeface="Mangal" pitchFamily="2"/>
              </a:rPr>
              <a:t>Was geschieht im Prozess?</a:t>
            </a:r>
          </a:p>
        </p:txBody>
      </p:sp>
      <p:pic>
        <p:nvPicPr>
          <p:cNvPr id="14342" name="Grafik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388" y="6308725"/>
            <a:ext cx="107950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1042988" y="1412875"/>
            <a:ext cx="7705725" cy="424815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fontAlgn="auto">
              <a:spcBef>
                <a:spcPts val="249"/>
              </a:spcBef>
              <a:spcAft>
                <a:spcPts val="1414"/>
              </a:spcAft>
              <a:buFont typeface="StarSymbol"/>
              <a:buNone/>
              <a:tabLst>
                <a:tab pos="723959" algn="l"/>
                <a:tab pos="1447919" algn="l"/>
                <a:tab pos="2171520" algn="l"/>
                <a:tab pos="2895479" algn="l"/>
                <a:tab pos="3619440" algn="l"/>
                <a:tab pos="4343400" algn="l"/>
                <a:tab pos="5067360" algn="l"/>
                <a:tab pos="5791320" algn="l"/>
                <a:tab pos="6514920" algn="l"/>
                <a:tab pos="7238880" algn="l"/>
                <a:tab pos="7962840" algn="l"/>
              </a:tabLst>
              <a:defRPr/>
            </a:pPr>
            <a:endParaRPr lang="de-DE" sz="800" dirty="0">
              <a:solidFill>
                <a:srgbClr val="000000"/>
              </a:solidFill>
              <a:latin typeface="Verdana" pitchFamily="34"/>
              <a:ea typeface="Microsoft YaHei" pitchFamily="2"/>
              <a:cs typeface="Mangal" pitchFamily="2"/>
            </a:endParaRPr>
          </a:p>
          <a:p>
            <a:pPr marL="450720" indent="-450720" algn="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" pitchFamily="2"/>
              <a:buChar char="ü"/>
              <a:tabLst>
                <a:tab pos="723600" algn="l"/>
                <a:tab pos="1447560" algn="l"/>
                <a:tab pos="2171520" algn="l"/>
                <a:tab pos="2895480" algn="l"/>
                <a:tab pos="3619440" algn="l"/>
                <a:tab pos="4343400" algn="l"/>
                <a:tab pos="5067000" algn="l"/>
                <a:tab pos="5790960" algn="l"/>
                <a:tab pos="6514920" algn="l"/>
                <a:tab pos="7238880" algn="l"/>
                <a:tab pos="7962840" algn="l"/>
              </a:tabLst>
              <a:defRPr/>
            </a:pPr>
            <a:r>
              <a:rPr lang="de-DE" sz="2400" dirty="0">
                <a:solidFill>
                  <a:schemeClr val="tx1"/>
                </a:solidFill>
                <a:latin typeface="Arial Narrow" pitchFamily="34"/>
                <a:ea typeface="Microsoft YaHei" pitchFamily="2"/>
                <a:cs typeface="Mangal" pitchFamily="2"/>
              </a:rPr>
              <a:t>Mobbing macht Stress</a:t>
            </a:r>
          </a:p>
          <a:p>
            <a:pPr marL="450720" indent="-450720" algn="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" pitchFamily="2"/>
              <a:buChar char="ü"/>
              <a:tabLst>
                <a:tab pos="723600" algn="l"/>
                <a:tab pos="1447560" algn="l"/>
                <a:tab pos="2171520" algn="l"/>
                <a:tab pos="2895480" algn="l"/>
                <a:tab pos="3619440" algn="l"/>
                <a:tab pos="4343400" algn="l"/>
                <a:tab pos="5067000" algn="l"/>
                <a:tab pos="5790960" algn="l"/>
                <a:tab pos="6514920" algn="l"/>
                <a:tab pos="7238880" algn="l"/>
                <a:tab pos="7962840" algn="l"/>
              </a:tabLst>
              <a:defRPr/>
            </a:pPr>
            <a:r>
              <a:rPr lang="de-DE" sz="2400" dirty="0">
                <a:solidFill>
                  <a:schemeClr val="tx1"/>
                </a:solidFill>
                <a:latin typeface="Arial Narrow" pitchFamily="34"/>
                <a:ea typeface="Microsoft YaHei" pitchFamily="2"/>
                <a:cs typeface="Mangal" pitchFamily="2"/>
              </a:rPr>
              <a:t>Der Körper reduziert seine Funktionen auf das Nötigste</a:t>
            </a:r>
          </a:p>
          <a:p>
            <a:pPr marL="450720" indent="-450720" algn="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" pitchFamily="2"/>
              <a:buChar char="ü"/>
              <a:tabLst>
                <a:tab pos="723600" algn="l"/>
                <a:tab pos="1447560" algn="l"/>
                <a:tab pos="2171520" algn="l"/>
                <a:tab pos="2895480" algn="l"/>
                <a:tab pos="3619440" algn="l"/>
                <a:tab pos="4343400" algn="l"/>
                <a:tab pos="5067000" algn="l"/>
                <a:tab pos="5790960" algn="l"/>
                <a:tab pos="6514920" algn="l"/>
                <a:tab pos="7238880" algn="l"/>
                <a:tab pos="7962840" algn="l"/>
              </a:tabLst>
              <a:defRPr/>
            </a:pPr>
            <a:r>
              <a:rPr lang="de-DE" sz="2400" dirty="0">
                <a:solidFill>
                  <a:schemeClr val="tx1"/>
                </a:solidFill>
                <a:latin typeface="Arial Narrow" pitchFamily="34"/>
                <a:ea typeface="Microsoft YaHei" pitchFamily="2"/>
                <a:cs typeface="Mangal" pitchFamily="2"/>
              </a:rPr>
              <a:t>Gesundheitliche Beschwerden, wie Kopfschmerz, Magenschmerzen, Schlafstörungen,</a:t>
            </a:r>
          </a:p>
          <a:p>
            <a:pPr marL="723900" indent="-273050" algn="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81000"/>
              <a:buFont typeface="Wingdings" pitchFamily="2" charset="2"/>
              <a:buChar char="ü"/>
              <a:tabLst>
                <a:tab pos="723600" algn="l"/>
                <a:tab pos="1447560" algn="l"/>
                <a:tab pos="2171520" algn="l"/>
                <a:tab pos="2895480" algn="l"/>
                <a:tab pos="3619440" algn="l"/>
                <a:tab pos="4343400" algn="l"/>
                <a:tab pos="5067000" algn="l"/>
                <a:tab pos="5790960" algn="l"/>
                <a:tab pos="6514920" algn="l"/>
                <a:tab pos="7238880" algn="l"/>
                <a:tab pos="7962840" algn="l"/>
              </a:tabLst>
              <a:defRPr/>
            </a:pPr>
            <a:r>
              <a:rPr lang="de-DE" sz="2400" dirty="0" smtClean="0">
                <a:solidFill>
                  <a:schemeClr val="tx1"/>
                </a:solidFill>
                <a:latin typeface="Arial Narrow" pitchFamily="34"/>
                <a:ea typeface="Microsoft YaHei" pitchFamily="2"/>
                <a:cs typeface="Mangal" pitchFamily="2"/>
              </a:rPr>
              <a:t> </a:t>
            </a:r>
            <a:r>
              <a:rPr lang="de-DE" sz="2400" dirty="0">
                <a:solidFill>
                  <a:schemeClr val="tx1"/>
                </a:solidFill>
                <a:latin typeface="Arial Narrow" pitchFamily="34"/>
                <a:ea typeface="Microsoft YaHei" pitchFamily="2"/>
                <a:cs typeface="Mangal" pitchFamily="2"/>
              </a:rPr>
              <a:t>psychische Krankheitsbilder</a:t>
            </a:r>
          </a:p>
          <a:p>
            <a:pPr marL="450720" indent="-450720" algn="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" pitchFamily="2"/>
              <a:buChar char="ü"/>
              <a:tabLst>
                <a:tab pos="723600" algn="l"/>
                <a:tab pos="1447560" algn="l"/>
                <a:tab pos="2171520" algn="l"/>
                <a:tab pos="2895480" algn="l"/>
                <a:tab pos="3619440" algn="l"/>
                <a:tab pos="4343400" algn="l"/>
                <a:tab pos="5067000" algn="l"/>
                <a:tab pos="5790960" algn="l"/>
                <a:tab pos="6514920" algn="l"/>
                <a:tab pos="7238880" algn="l"/>
                <a:tab pos="7962840" algn="l"/>
              </a:tabLst>
              <a:defRPr/>
            </a:pPr>
            <a:r>
              <a:rPr lang="de-DE" sz="2400" dirty="0">
                <a:solidFill>
                  <a:schemeClr val="tx1"/>
                </a:solidFill>
                <a:latin typeface="Arial Narrow" pitchFamily="34"/>
                <a:ea typeface="Microsoft YaHei" pitchFamily="2"/>
                <a:cs typeface="Mangal" pitchFamily="2"/>
              </a:rPr>
              <a:t>Soziales Ansehen leidet</a:t>
            </a:r>
          </a:p>
          <a:p>
            <a:pPr marL="450720" indent="-450720" algn="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" pitchFamily="2"/>
              <a:buChar char="ü"/>
              <a:tabLst>
                <a:tab pos="723600" algn="l"/>
                <a:tab pos="1447560" algn="l"/>
                <a:tab pos="2171520" algn="l"/>
                <a:tab pos="2895480" algn="l"/>
                <a:tab pos="3619440" algn="l"/>
                <a:tab pos="4343400" algn="l"/>
                <a:tab pos="5067000" algn="l"/>
                <a:tab pos="5790960" algn="l"/>
                <a:tab pos="6514920" algn="l"/>
                <a:tab pos="7238880" algn="l"/>
                <a:tab pos="7962840" algn="l"/>
              </a:tabLst>
              <a:defRPr/>
            </a:pPr>
            <a:r>
              <a:rPr lang="de-DE" sz="2400" dirty="0">
                <a:solidFill>
                  <a:schemeClr val="tx1"/>
                </a:solidFill>
                <a:latin typeface="Arial Narrow" pitchFamily="34"/>
                <a:ea typeface="Microsoft YaHei" pitchFamily="2"/>
                <a:cs typeface="Mangal" pitchFamily="2"/>
              </a:rPr>
              <a:t>Beeinträchtigung der Lernmotivation/-</a:t>
            </a:r>
            <a:r>
              <a:rPr lang="de-DE" sz="2400" dirty="0" err="1">
                <a:solidFill>
                  <a:schemeClr val="tx1"/>
                </a:solidFill>
                <a:latin typeface="Arial Narrow" pitchFamily="34"/>
                <a:ea typeface="Microsoft YaHei" pitchFamily="2"/>
                <a:cs typeface="Mangal" pitchFamily="2"/>
              </a:rPr>
              <a:t>leistung</a:t>
            </a:r>
            <a:endParaRPr lang="de-DE" sz="2400" dirty="0">
              <a:solidFill>
                <a:schemeClr val="tx1"/>
              </a:solidFill>
              <a:latin typeface="Arial Narrow" pitchFamily="34"/>
              <a:ea typeface="Microsoft YaHei" pitchFamily="2"/>
              <a:cs typeface="Mangal" pitchFamily="2"/>
            </a:endParaRPr>
          </a:p>
          <a:p>
            <a:pPr fontAlgn="auto">
              <a:spcBef>
                <a:spcPts val="249"/>
              </a:spcBef>
              <a:spcAft>
                <a:spcPts val="289"/>
              </a:spcAft>
              <a:buFont typeface="StarSymbol"/>
              <a:buNone/>
              <a:tabLst>
                <a:tab pos="723959" algn="l"/>
                <a:tab pos="1447919" algn="l"/>
                <a:tab pos="2171520" algn="l"/>
                <a:tab pos="2895479" algn="l"/>
                <a:tab pos="3619440" algn="l"/>
                <a:tab pos="4343400" algn="l"/>
                <a:tab pos="5067360" algn="l"/>
                <a:tab pos="5791320" algn="l"/>
                <a:tab pos="6514920" algn="l"/>
                <a:tab pos="7238880" algn="l"/>
                <a:tab pos="7962840" algn="l"/>
              </a:tabLst>
              <a:defRPr/>
            </a:pPr>
            <a:endParaRPr lang="de-DE" sz="2200" dirty="0">
              <a:solidFill>
                <a:schemeClr val="tx1"/>
              </a:solidFill>
              <a:latin typeface="Times New Roman" pitchFamily="18"/>
              <a:ea typeface="Microsoft YaHei" pitchFamily="2"/>
              <a:cs typeface="Mangal" pitchFamily="2"/>
            </a:endParaRPr>
          </a:p>
          <a:p>
            <a:pPr fontAlgn="auto">
              <a:spcBef>
                <a:spcPts val="249"/>
              </a:spcBef>
              <a:spcAft>
                <a:spcPts val="289"/>
              </a:spcAft>
              <a:buFont typeface="StarSymbol"/>
              <a:buNone/>
              <a:tabLst>
                <a:tab pos="723959" algn="l"/>
                <a:tab pos="1447919" algn="l"/>
                <a:tab pos="2171520" algn="l"/>
                <a:tab pos="2895479" algn="l"/>
                <a:tab pos="3619440" algn="l"/>
                <a:tab pos="4343400" algn="l"/>
                <a:tab pos="5067360" algn="l"/>
                <a:tab pos="5791320" algn="l"/>
                <a:tab pos="6514920" algn="l"/>
                <a:tab pos="7238880" algn="l"/>
                <a:tab pos="7962840" algn="l"/>
              </a:tabLst>
              <a:defRPr/>
            </a:pPr>
            <a:endParaRPr lang="de-DE" sz="2200" dirty="0"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Textfeld 6"/>
          <p:cNvSpPr txBox="1"/>
          <p:nvPr/>
        </p:nvSpPr>
        <p:spPr>
          <a:xfrm>
            <a:off x="1475657" y="476250"/>
            <a:ext cx="7344494" cy="972830"/>
          </a:xfrm>
          <a:prstGeom prst="rect">
            <a:avLst/>
          </a:prstGeom>
          <a:noFill/>
          <a:ln>
            <a:noFill/>
          </a:ln>
        </p:spPr>
        <p:txBody>
          <a:bodyPr wrap="square" anchorCtr="1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lang="de-DE" sz="2800" b="1" dirty="0">
                <a:solidFill>
                  <a:srgbClr val="C00000"/>
                </a:solidFill>
                <a:latin typeface="Century Gothic" pitchFamily="34"/>
                <a:ea typeface="Microsoft YaHei" pitchFamily="2"/>
                <a:cs typeface="Mangal" pitchFamily="2"/>
              </a:rPr>
              <a:t>Was beim Mobbing </a:t>
            </a:r>
            <a:r>
              <a:rPr lang="de-DE" sz="2800" b="1" dirty="0" smtClean="0">
                <a:solidFill>
                  <a:srgbClr val="C00000"/>
                </a:solidFill>
                <a:latin typeface="Century Gothic" pitchFamily="34"/>
                <a:ea typeface="Microsoft YaHei" pitchFamily="2"/>
                <a:cs typeface="Mangal" pitchFamily="2"/>
              </a:rPr>
              <a:t>passiert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lang="de-DE" sz="2800" b="1" dirty="0" smtClean="0">
                <a:solidFill>
                  <a:srgbClr val="C00000"/>
                </a:solidFill>
                <a:latin typeface="Century Gothic" pitchFamily="34"/>
                <a:ea typeface="Microsoft YaHei" pitchFamily="2"/>
                <a:cs typeface="Mangal" pitchFamily="2"/>
              </a:rPr>
              <a:t>Virtuelle Verletzungen-realer Schmerz</a:t>
            </a:r>
            <a:endParaRPr lang="de-DE" sz="2800" b="1" dirty="0">
              <a:solidFill>
                <a:srgbClr val="C00000"/>
              </a:solidFill>
              <a:latin typeface="Century Gothic" pitchFamily="34"/>
              <a:ea typeface="Microsoft YaHei" pitchFamily="2"/>
              <a:cs typeface="Mangal" pitchFamily="2"/>
            </a:endParaRPr>
          </a:p>
        </p:txBody>
      </p:sp>
      <p:pic>
        <p:nvPicPr>
          <p:cNvPr id="15364" name="Grafik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388" y="6308725"/>
            <a:ext cx="107950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19064" y="260648"/>
            <a:ext cx="8424936" cy="1552575"/>
          </a:xfrm>
        </p:spPr>
        <p:txBody>
          <a:bodyPr/>
          <a:lstStyle/>
          <a:p>
            <a:pPr algn="ctr" eaLnBrk="1" hangingPunct="1"/>
            <a:r>
              <a:rPr lang="de-DE" dirty="0">
                <a:solidFill>
                  <a:srgbClr val="E30200"/>
                </a:solidFill>
              </a:rPr>
              <a:t/>
            </a:r>
            <a:br>
              <a:rPr lang="de-DE" dirty="0">
                <a:solidFill>
                  <a:srgbClr val="E30200"/>
                </a:solidFill>
              </a:rPr>
            </a:br>
            <a:r>
              <a:rPr lang="de-DE" dirty="0">
                <a:solidFill>
                  <a:srgbClr val="E30200"/>
                </a:solidFill>
              </a:rPr>
              <a:t/>
            </a:r>
            <a:br>
              <a:rPr lang="de-DE" dirty="0">
                <a:solidFill>
                  <a:srgbClr val="E30200"/>
                </a:solidFill>
              </a:rPr>
            </a:br>
            <a:r>
              <a:rPr lang="de-DE" dirty="0">
                <a:solidFill>
                  <a:srgbClr val="E30200"/>
                </a:solidFill>
              </a:rPr>
              <a:t>Cyber-Mobbing – polizeiliche Empfehlungen</a:t>
            </a:r>
            <a:br>
              <a:rPr lang="de-DE" dirty="0">
                <a:solidFill>
                  <a:srgbClr val="E30200"/>
                </a:solidFill>
              </a:rPr>
            </a:br>
            <a:r>
              <a:rPr lang="de-DE" dirty="0">
                <a:solidFill>
                  <a:srgbClr val="E30200"/>
                </a:solidFill>
              </a:rPr>
              <a:t>Straftatbestände </a:t>
            </a:r>
            <a:br>
              <a:rPr lang="de-DE" dirty="0">
                <a:solidFill>
                  <a:srgbClr val="E30200"/>
                </a:solidFill>
              </a:rPr>
            </a:br>
            <a:endParaRPr lang="de-DE" dirty="0"/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755576" y="1556792"/>
            <a:ext cx="7848872" cy="423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ü"/>
            </a:pPr>
            <a:r>
              <a:rPr lang="de-DE" sz="2000" b="1" dirty="0"/>
              <a:t> </a:t>
            </a:r>
            <a:r>
              <a:rPr lang="de-DE" dirty="0"/>
              <a:t>Cyber-Mobbing für sich nicht strafbar!</a:t>
            </a:r>
          </a:p>
          <a:p>
            <a:pPr algn="r" eaLnBrk="1" hangingPunct="1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ü"/>
            </a:pPr>
            <a:r>
              <a:rPr lang="de-DE" dirty="0"/>
              <a:t> Straftatbestände (beispielhaft):</a:t>
            </a:r>
          </a:p>
          <a:p>
            <a:pPr lvl="1" algn="r" eaLnBrk="1" hangingPunct="1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ü"/>
            </a:pPr>
            <a:r>
              <a:rPr lang="de-DE" dirty="0"/>
              <a:t> Beleidigung, Üble Nachrede, Verleumdung</a:t>
            </a:r>
          </a:p>
          <a:p>
            <a:pPr lvl="1" algn="r" eaLnBrk="1" hangingPunct="1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ü"/>
            </a:pPr>
            <a:r>
              <a:rPr lang="de-DE" dirty="0"/>
              <a:t> Nötigung</a:t>
            </a:r>
          </a:p>
          <a:p>
            <a:pPr lvl="1" algn="r" eaLnBrk="1" hangingPunct="1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ü"/>
            </a:pPr>
            <a:r>
              <a:rPr lang="de-DE" dirty="0"/>
              <a:t> Nachstellung</a:t>
            </a:r>
          </a:p>
          <a:p>
            <a:pPr lvl="1" algn="r" eaLnBrk="1" hangingPunct="1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ü"/>
            </a:pPr>
            <a:r>
              <a:rPr lang="de-DE" dirty="0"/>
              <a:t> Körperverletzung </a:t>
            </a:r>
          </a:p>
          <a:p>
            <a:pPr lvl="1" algn="r" eaLnBrk="1" hangingPunct="1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ü"/>
            </a:pPr>
            <a:r>
              <a:rPr lang="de-DE" dirty="0"/>
              <a:t> Verletzung der Privatsphäre (Fotos) </a:t>
            </a:r>
          </a:p>
          <a:p>
            <a:pPr lvl="1" algn="r" eaLnBrk="1" hangingPunct="1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ü"/>
            </a:pPr>
            <a:r>
              <a:rPr lang="de-DE" dirty="0"/>
              <a:t> Recht am eigenen Bild (Kunsturheberrecht)</a:t>
            </a:r>
          </a:p>
          <a:p>
            <a:pPr eaLnBrk="1" hangingPunct="1">
              <a:spcBef>
                <a:spcPct val="20000"/>
              </a:spcBef>
            </a:pPr>
            <a:endParaRPr lang="de-DE" sz="2000" dirty="0"/>
          </a:p>
        </p:txBody>
      </p:sp>
      <p:pic>
        <p:nvPicPr>
          <p:cNvPr id="7" name="Grafik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6308725"/>
            <a:ext cx="107950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552" y="332656"/>
            <a:ext cx="8424936" cy="1552575"/>
          </a:xfrm>
        </p:spPr>
        <p:txBody>
          <a:bodyPr/>
          <a:lstStyle/>
          <a:p>
            <a:pPr algn="ctr" eaLnBrk="1" hangingPunct="1"/>
            <a:r>
              <a:rPr lang="de-DE" dirty="0">
                <a:solidFill>
                  <a:srgbClr val="E30200"/>
                </a:solidFill>
              </a:rPr>
              <a:t/>
            </a:r>
            <a:br>
              <a:rPr lang="de-DE" dirty="0">
                <a:solidFill>
                  <a:srgbClr val="E30200"/>
                </a:solidFill>
              </a:rPr>
            </a:br>
            <a:r>
              <a:rPr lang="de-DE" dirty="0">
                <a:solidFill>
                  <a:srgbClr val="E30200"/>
                </a:solidFill>
              </a:rPr>
              <a:t/>
            </a:r>
            <a:br>
              <a:rPr lang="de-DE" dirty="0">
                <a:solidFill>
                  <a:srgbClr val="E30200"/>
                </a:solidFill>
              </a:rPr>
            </a:br>
            <a:r>
              <a:rPr lang="de-DE" dirty="0">
                <a:solidFill>
                  <a:srgbClr val="E30200"/>
                </a:solidFill>
              </a:rPr>
              <a:t>Cyber-Mobbing – polizeiliche Empfehlungen</a:t>
            </a:r>
            <a:br>
              <a:rPr lang="de-DE" dirty="0">
                <a:solidFill>
                  <a:srgbClr val="E30200"/>
                </a:solidFill>
              </a:rPr>
            </a:br>
            <a:r>
              <a:rPr lang="de-DE" dirty="0">
                <a:solidFill>
                  <a:srgbClr val="E30200"/>
                </a:solidFill>
              </a:rPr>
              <a:t>Ermittlungsverfahren </a:t>
            </a:r>
            <a:br>
              <a:rPr lang="de-DE" dirty="0">
                <a:solidFill>
                  <a:srgbClr val="E30200"/>
                </a:solidFill>
              </a:rPr>
            </a:br>
            <a:endParaRPr lang="de-DE" dirty="0"/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755576" y="1556792"/>
            <a:ext cx="7848872" cy="423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ü"/>
            </a:pPr>
            <a:r>
              <a:rPr lang="de-DE" sz="2000" b="1" dirty="0"/>
              <a:t> </a:t>
            </a:r>
            <a:r>
              <a:rPr lang="de-DE" dirty="0"/>
              <a:t>Strafmündigkeit: 14 Jahre!!!</a:t>
            </a:r>
          </a:p>
          <a:p>
            <a:pPr algn="r" eaLnBrk="1" hangingPunct="1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ü"/>
            </a:pPr>
            <a:r>
              <a:rPr lang="de-DE" dirty="0"/>
              <a:t> aber: zivilrechtliche Haftung greift ab dem 7. Lebensjahr</a:t>
            </a:r>
          </a:p>
          <a:p>
            <a:pPr lvl="1" algn="r" eaLnBrk="1" hangingPunct="1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ü"/>
            </a:pPr>
            <a:r>
              <a:rPr lang="de-DE" dirty="0"/>
              <a:t> gerichtliche Verfügungen</a:t>
            </a:r>
          </a:p>
          <a:p>
            <a:pPr lvl="1" algn="r" eaLnBrk="1" hangingPunct="1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ü"/>
            </a:pPr>
            <a:r>
              <a:rPr lang="de-DE" dirty="0"/>
              <a:t> Schadenersatz</a:t>
            </a:r>
          </a:p>
          <a:p>
            <a:pPr algn="r" eaLnBrk="1" hangingPunct="1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ü"/>
            </a:pPr>
            <a:r>
              <a:rPr lang="de-DE" dirty="0"/>
              <a:t> Polizei ermittelt auch bei Strafunmündigen </a:t>
            </a:r>
          </a:p>
          <a:p>
            <a:pPr algn="r" eaLnBrk="1" hangingPunct="1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ü"/>
            </a:pPr>
            <a:r>
              <a:rPr lang="de-DE" dirty="0"/>
              <a:t> Ziel: Klärung, ob Strafmündige involviert sind</a:t>
            </a:r>
          </a:p>
          <a:p>
            <a:pPr algn="r" eaLnBrk="1" hangingPunct="1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ü"/>
            </a:pPr>
            <a:r>
              <a:rPr lang="de-DE" dirty="0"/>
              <a:t> Diversion: Der erzieherische Aspekt steht im Vordergrund!</a:t>
            </a:r>
          </a:p>
          <a:p>
            <a:pPr algn="r" eaLnBrk="1" hangingPunct="1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ü"/>
            </a:pPr>
            <a:r>
              <a:rPr lang="de-DE" dirty="0"/>
              <a:t> Jugendamt kann tätig werden</a:t>
            </a:r>
          </a:p>
          <a:p>
            <a:pPr eaLnBrk="1" hangingPunct="1">
              <a:spcBef>
                <a:spcPct val="20000"/>
              </a:spcBef>
            </a:pPr>
            <a:endParaRPr lang="de-DE" sz="2000" dirty="0"/>
          </a:p>
        </p:txBody>
      </p:sp>
      <p:pic>
        <p:nvPicPr>
          <p:cNvPr id="7" name="Grafik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6308725"/>
            <a:ext cx="107950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ere Präsentation">
  <a:themeElements>
    <a:clrScheme name="Leere Prä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eere Prä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437</Words>
  <Application>Microsoft Office PowerPoint</Application>
  <PresentationFormat>Bildschirmpräsentation (4:3)</PresentationFormat>
  <Paragraphs>125</Paragraphs>
  <Slides>16</Slides>
  <Notes>9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17" baseType="lpstr">
      <vt:lpstr>Leere Präsentation</vt:lpstr>
      <vt:lpstr>Folie 1</vt:lpstr>
      <vt:lpstr>Folie 2</vt:lpstr>
      <vt:lpstr>Folie 3</vt:lpstr>
      <vt:lpstr>Folie 4</vt:lpstr>
      <vt:lpstr>Folie 5</vt:lpstr>
      <vt:lpstr>Folie 6</vt:lpstr>
      <vt:lpstr>Folie 7</vt:lpstr>
      <vt:lpstr>  Cyber-Mobbing – polizeiliche Empfehlungen Straftatbestände  </vt:lpstr>
      <vt:lpstr>  Cyber-Mobbing – polizeiliche Empfehlungen Ermittlungsverfahren  </vt:lpstr>
      <vt:lpstr>  Cyber-Mobbing – Empfehlungen Partei für die Betroffenen ergreifen!  </vt:lpstr>
      <vt:lpstr>  Cyber-Mobbing – Empfehlungen Schnell handeln!  </vt:lpstr>
      <vt:lpstr>  Cyber-Mobbing – Empfehlungen Zeichen setzen - Gefahrenabwehr  </vt:lpstr>
      <vt:lpstr>  Cyber-Mobbing – Empfehlungen Rahmenbedingungen  </vt:lpstr>
      <vt:lpstr>Folie 14</vt:lpstr>
      <vt:lpstr>Folie 15</vt:lpstr>
      <vt:lpstr>Folie 16</vt:lpstr>
    </vt:vector>
  </TitlesOfParts>
  <Company>Mitarbeiter WSP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Mitarbeiter WSP</dc:creator>
  <cp:lastModifiedBy>Anja Kegler</cp:lastModifiedBy>
  <cp:revision>97</cp:revision>
  <cp:lastPrinted>2020-10-06T07:11:23Z</cp:lastPrinted>
  <dcterms:created xsi:type="dcterms:W3CDTF">2012-03-28T19:42:00Z</dcterms:created>
  <dcterms:modified xsi:type="dcterms:W3CDTF">2020-11-29T09:49:45Z</dcterms:modified>
</cp:coreProperties>
</file>